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83" r:id="rId6"/>
    <p:sldId id="271" r:id="rId7"/>
    <p:sldId id="284" r:id="rId8"/>
    <p:sldId id="291" r:id="rId9"/>
    <p:sldId id="287" r:id="rId10"/>
    <p:sldId id="285" r:id="rId11"/>
    <p:sldId id="286" r:id="rId12"/>
    <p:sldId id="288" r:id="rId13"/>
    <p:sldId id="280" r:id="rId14"/>
    <p:sldId id="282" r:id="rId15"/>
    <p:sldId id="290" r:id="rId16"/>
    <p:sldId id="257" r:id="rId17"/>
    <p:sldId id="267" r:id="rId18"/>
    <p:sldId id="268" r:id="rId19"/>
    <p:sldId id="279" r:id="rId20"/>
    <p:sldId id="281" r:id="rId21"/>
  </p:sldIdLst>
  <p:sldSz cx="6858000" cy="51435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712D"/>
    <a:srgbClr val="FFFFFF"/>
    <a:srgbClr val="E1B28C"/>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113" d="100"/>
          <a:sy n="113" d="100"/>
        </p:scale>
        <p:origin x="1286" y="86"/>
      </p:cViewPr>
      <p:guideLst>
        <p:guide orient="horz" pos="1620"/>
        <p:guide pos="2160"/>
      </p:guideLst>
    </p:cSldViewPr>
  </p:slideViewPr>
  <p:notesTextViewPr>
    <p:cViewPr>
      <p:scale>
        <a:sx n="1" d="1"/>
        <a:sy n="1" d="1"/>
      </p:scale>
      <p:origin x="0" y="0"/>
    </p:cViewPr>
  </p:notesTextViewPr>
  <p:notesViewPr>
    <p:cSldViewPr snapToGrid="0">
      <p:cViewPr varScale="1">
        <p:scale>
          <a:sx n="67" d="100"/>
          <a:sy n="67" d="100"/>
        </p:scale>
        <p:origin x="3101"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12/17/2019</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12/17/2019</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4"/>
              </a:spcAft>
            </a:pPr>
            <a:r>
              <a:rPr lang="en-US" dirty="0"/>
              <a:t>The idea behind investing is to buy low and sell high. Yet, following an emotional investment cycle sparked by reactive decisions may bring the opposite effect: buying at higher prices and selling at lower prices.</a:t>
            </a:r>
          </a:p>
          <a:p>
            <a:pPr>
              <a:spcAft>
                <a:spcPts val="604"/>
              </a:spcAft>
            </a:pPr>
            <a:r>
              <a:rPr lang="en-US" dirty="0"/>
              <a:t>The 2008–09 global market downturn offers an example of how the cycle of fear and greed can drive an investor’s decisions. Some investors fled the market in early 2009, just before the rebound began. They locked in their losses and then experienced the stress of watching the markets climb. </a:t>
            </a:r>
          </a:p>
          <a:p>
            <a:pPr>
              <a:spcAft>
                <a:spcPts val="604"/>
              </a:spcAft>
            </a:pPr>
            <a:r>
              <a:rPr lang="en-US" dirty="0"/>
              <a:t>Staying disciplined through rising and falling markets can pose a challenge, but it is crucial for long-term success.</a:t>
            </a:r>
          </a:p>
        </p:txBody>
      </p:sp>
      <p:sp>
        <p:nvSpPr>
          <p:cNvPr id="4" name="Slide Number Placeholder 3"/>
          <p:cNvSpPr>
            <a:spLocks noGrp="1"/>
          </p:cNvSpPr>
          <p:nvPr>
            <p:ph type="sldNum" sz="quarter" idx="10"/>
          </p:nvPr>
        </p:nvSpPr>
        <p:spPr/>
        <p:txBody>
          <a:bodyPr/>
          <a:lstStyle/>
          <a:p>
            <a:fld id="{71790FAD-862C-4BB7-8637-82162DA83FD3}"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21242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BABB33-59B9-4167-B891-9FEA0ACE31F0}" type="slidenum">
              <a:rPr lang="en-US" smtClean="0">
                <a:solidFill>
                  <a:prstClr val="black"/>
                </a:solidFill>
              </a:rPr>
              <a:pPr fontAlgn="base">
                <a:spcBef>
                  <a:spcPct val="0"/>
                </a:spcBef>
                <a:spcAft>
                  <a:spcPct val="0"/>
                </a:spcAft>
                <a:defRPr/>
              </a:pPr>
              <a:t>16</a:t>
            </a:fld>
            <a:endParaRPr lang="en-US" dirty="0">
              <a:solidFill>
                <a:prstClr val="black"/>
              </a:solidFill>
            </a:endParaRPr>
          </a:p>
        </p:txBody>
      </p:sp>
    </p:spTree>
    <p:extLst>
      <p:ext uri="{BB962C8B-B14F-4D97-AF65-F5344CB8AC3E}">
        <p14:creationId xmlns:p14="http://schemas.microsoft.com/office/powerpoint/2010/main" val="3530442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4.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4572000"/>
          </a:xfrm>
          <a:prstGeom prst="rect">
            <a:avLst/>
          </a:prstGeom>
        </p:spPr>
      </p:pic>
      <p:sp>
        <p:nvSpPr>
          <p:cNvPr id="13" name="Rectangle 12"/>
          <p:cNvSpPr/>
          <p:nvPr/>
        </p:nvSpPr>
        <p:spPr bwMode="auto">
          <a:xfrm>
            <a:off x="0" y="4242552"/>
            <a:ext cx="6858000"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0" name="TextBox 29"/>
          <p:cNvSpPr txBox="1"/>
          <p:nvPr/>
        </p:nvSpPr>
        <p:spPr>
          <a:xfrm>
            <a:off x="308245" y="3653647"/>
            <a:ext cx="5270251" cy="254044"/>
          </a:xfrm>
          <a:prstGeom prst="rect">
            <a:avLst/>
          </a:prstGeom>
          <a:noFill/>
        </p:spPr>
        <p:txBody>
          <a:bodyPr wrap="square" rtlCol="0">
            <a:spAutoFit/>
          </a:bodyPr>
          <a:lstStyle/>
          <a:p>
            <a:r>
              <a:rPr lang="en-US" sz="1051" kern="2000" spc="20" baseline="0" dirty="0">
                <a:solidFill>
                  <a:schemeClr val="bg1"/>
                </a:solidFill>
              </a:rPr>
              <a:t>WEALTH ADVISORY  |  OUTSOURCING  |  AUDIT, TAX, AND CONSULTING</a:t>
            </a:r>
          </a:p>
        </p:txBody>
      </p:sp>
      <p:sp>
        <p:nvSpPr>
          <p:cNvPr id="6" name="Rectangle 5"/>
          <p:cNvSpPr/>
          <p:nvPr/>
        </p:nvSpPr>
        <p:spPr>
          <a:xfrm>
            <a:off x="313946" y="3882990"/>
            <a:ext cx="4981680" cy="192489"/>
          </a:xfrm>
          <a:prstGeom prst="rect">
            <a:avLst/>
          </a:prstGeom>
        </p:spPr>
        <p:txBody>
          <a:bodyPr wrap="square">
            <a:spAutoFit/>
          </a:bodyPr>
          <a:lstStyle/>
          <a:p>
            <a:pPr>
              <a:buNone/>
            </a:pPr>
            <a:r>
              <a:rPr lang="en-US" sz="651" dirty="0">
                <a:solidFill>
                  <a:schemeClr val="bg1"/>
                </a:solidFill>
              </a:rPr>
              <a:t>Investment advisory services are offered through CliftonLarsonAllen Wealth Advisors, LLC, an SEC-registered investment advisor</a:t>
            </a:r>
          </a:p>
        </p:txBody>
      </p:sp>
      <p:sp>
        <p:nvSpPr>
          <p:cNvPr id="12" name="Date Placeholder 3"/>
          <p:cNvSpPr txBox="1">
            <a:spLocks/>
          </p:cNvSpPr>
          <p:nvPr/>
        </p:nvSpPr>
        <p:spPr>
          <a:xfrm rot="16200000">
            <a:off x="5855300" y="777261"/>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2"/>
                </a:solidFill>
              </a:rPr>
              <a:t>©2018 CliftonLarsonAllen LLP</a:t>
            </a:r>
          </a:p>
        </p:txBody>
      </p:sp>
      <p:pic>
        <p:nvPicPr>
          <p:cNvPr id="14" name="Picture 13"/>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28601" y="4408745"/>
            <a:ext cx="594360" cy="595802"/>
          </a:xfrm>
          <a:prstGeom prst="rect">
            <a:avLst/>
          </a:prstGeom>
        </p:spPr>
      </p:pic>
      <p:sp>
        <p:nvSpPr>
          <p:cNvPr id="17" name="Rectangle 4"/>
          <p:cNvSpPr>
            <a:spLocks noGrp="1" noChangeArrowheads="1"/>
          </p:cNvSpPr>
          <p:nvPr>
            <p:ph type="subTitle" idx="1" hasCustomPrompt="1"/>
          </p:nvPr>
        </p:nvSpPr>
        <p:spPr>
          <a:xfrm>
            <a:off x="293970" y="1658879"/>
            <a:ext cx="3939363"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293971" y="284480"/>
            <a:ext cx="3939362" cy="1360602"/>
          </a:xfrm>
          <a:noFill/>
        </p:spPr>
        <p:txBody>
          <a:bodyPr anchor="b"/>
          <a:lstStyle>
            <a:lvl1pPr>
              <a:defRPr sz="2800">
                <a:solidFill>
                  <a:schemeClr val="bg1"/>
                </a:solidFill>
              </a:defRPr>
            </a:lvl1pPr>
          </a:lstStyle>
          <a:p>
            <a:r>
              <a:rPr lang="en-US" dirty="0"/>
              <a:t>Click To Edit Master Title Style</a:t>
            </a:r>
          </a:p>
        </p:txBody>
      </p:sp>
      <p:sp>
        <p:nvSpPr>
          <p:cNvPr id="15" name="Rectangle 14"/>
          <p:cNvSpPr/>
          <p:nvPr/>
        </p:nvSpPr>
        <p:spPr bwMode="auto">
          <a:xfrm>
            <a:off x="7038906" y="11773"/>
            <a:ext cx="2172877" cy="5514097"/>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44" indent="-285744"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3085061" y="4472405"/>
            <a:ext cx="3539189" cy="3909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4" y="283335"/>
            <a:ext cx="2400299" cy="119773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3086103" y="514355"/>
            <a:ext cx="3429001" cy="40802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4" y="1481070"/>
            <a:ext cx="2400299" cy="3113555"/>
          </a:xfrm>
        </p:spPr>
        <p:txBody>
          <a:bodyPr/>
          <a:lstStyle>
            <a:lvl1pPr marL="0" indent="0">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6407240" y="4800600"/>
            <a:ext cx="404700"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4216" y="3600451"/>
            <a:ext cx="4114800" cy="425054"/>
          </a:xfrm>
        </p:spPr>
        <p:txBody>
          <a:bodyPr anchor="b"/>
          <a:lstStyle>
            <a:lvl1pPr algn="l">
              <a:defRPr sz="2400" b="1">
                <a:solidFill>
                  <a:srgbClr val="C8712D"/>
                </a:solidFill>
              </a:defRPr>
            </a:lvl1pPr>
          </a:lstStyle>
          <a:p>
            <a:r>
              <a:rPr lang="en-US" dirty="0"/>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344216" y="4025509"/>
            <a:ext cx="4114800" cy="603647"/>
          </a:xfrm>
        </p:spPr>
        <p:txBody>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2" name="Slide Number Placeholder 5"/>
          <p:cNvSpPr>
            <a:spLocks noGrp="1"/>
          </p:cNvSpPr>
          <p:nvPr>
            <p:ph type="sldNum" sz="quarter" idx="4"/>
          </p:nvPr>
        </p:nvSpPr>
        <p:spPr>
          <a:xfrm>
            <a:off x="6452316" y="4800600"/>
            <a:ext cx="359624"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5548" r="19120"/>
          <a:stretch/>
        </p:blipFill>
        <p:spPr>
          <a:xfrm>
            <a:off x="-13157" y="0"/>
            <a:ext cx="6881025" cy="5149027"/>
          </a:xfrm>
          <a:prstGeom prst="rect">
            <a:avLst/>
          </a:prstGeom>
        </p:spPr>
      </p:pic>
      <p:sp>
        <p:nvSpPr>
          <p:cNvPr id="28" name="Date Placeholder 3"/>
          <p:cNvSpPr txBox="1">
            <a:spLocks/>
          </p:cNvSpPr>
          <p:nvPr/>
        </p:nvSpPr>
        <p:spPr>
          <a:xfrm rot="16200000">
            <a:off x="5855299" y="883251"/>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1">
                    <a:lumMod val="40000"/>
                    <a:lumOff val="60000"/>
                  </a:schemeClr>
                </a:solidFill>
              </a:rPr>
              <a:t>©2018 CliftonLarsonAllen LLP</a:t>
            </a:r>
          </a:p>
        </p:txBody>
      </p:sp>
      <p:sp>
        <p:nvSpPr>
          <p:cNvPr id="8" name="Slide Number Placeholder 5"/>
          <p:cNvSpPr>
            <a:spLocks noGrp="1"/>
          </p:cNvSpPr>
          <p:nvPr>
            <p:ph type="sldNum" sz="quarter" idx="4"/>
          </p:nvPr>
        </p:nvSpPr>
        <p:spPr>
          <a:xfrm>
            <a:off x="6445876" y="4800600"/>
            <a:ext cx="366063"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18030" y="670997"/>
            <a:ext cx="597570" cy="597570"/>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t="-1" b="23820"/>
          <a:stretch/>
        </p:blipFill>
        <p:spPr>
          <a:xfrm>
            <a:off x="399249" y="1573330"/>
            <a:ext cx="3193957" cy="622518"/>
          </a:xfrm>
          <a:prstGeom prst="rect">
            <a:avLst/>
          </a:prstGeom>
        </p:spPr>
      </p:pic>
      <p:cxnSp>
        <p:nvCxnSpPr>
          <p:cNvPr id="10" name="Straight Connector 9"/>
          <p:cNvCxnSpPr/>
          <p:nvPr userDrawn="1"/>
        </p:nvCxnSpPr>
        <p:spPr bwMode="auto">
          <a:xfrm>
            <a:off x="470094" y="3656134"/>
            <a:ext cx="0" cy="99060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8850" y="3714306"/>
            <a:ext cx="2131517" cy="87425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l="3378" r="21293"/>
          <a:stretch/>
        </p:blipFill>
        <p:spPr>
          <a:xfrm>
            <a:off x="-6578" y="0"/>
            <a:ext cx="6894182" cy="5143500"/>
          </a:xfrm>
          <a:prstGeom prst="rect">
            <a:avLst/>
          </a:prstGeom>
        </p:spPr>
      </p:pic>
      <p:sp>
        <p:nvSpPr>
          <p:cNvPr id="14" name="Date Placeholder 3"/>
          <p:cNvSpPr txBox="1">
            <a:spLocks/>
          </p:cNvSpPr>
          <p:nvPr/>
        </p:nvSpPr>
        <p:spPr>
          <a:xfrm rot="16200000">
            <a:off x="5855299" y="883251"/>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buNone/>
            </a:pPr>
            <a:r>
              <a:rPr lang="en-US" sz="800" dirty="0">
                <a:solidFill>
                  <a:schemeClr val="tx1">
                    <a:lumMod val="40000"/>
                    <a:lumOff val="60000"/>
                  </a:schemeClr>
                </a:solidFill>
              </a:rPr>
              <a:t>©2018 CliftonLarsonAllen</a:t>
            </a:r>
            <a:r>
              <a:rPr lang="en-US" sz="800" baseline="0" dirty="0">
                <a:solidFill>
                  <a:schemeClr val="tx1">
                    <a:lumMod val="40000"/>
                    <a:lumOff val="60000"/>
                  </a:schemeClr>
                </a:solidFill>
              </a:rPr>
              <a:t> LLP</a:t>
            </a:r>
            <a:endParaRPr lang="en-US" sz="800" dirty="0">
              <a:solidFill>
                <a:schemeClr val="tx1">
                  <a:lumMod val="40000"/>
                  <a:lumOff val="60000"/>
                </a:schemeClr>
              </a:solidFill>
            </a:endParaRPr>
          </a:p>
        </p:txBody>
      </p:sp>
      <p:sp>
        <p:nvSpPr>
          <p:cNvPr id="3" name="TextBox 2"/>
          <p:cNvSpPr txBox="1"/>
          <p:nvPr/>
        </p:nvSpPr>
        <p:spPr>
          <a:xfrm>
            <a:off x="5061397" y="209552"/>
            <a:ext cx="1502810" cy="307777"/>
          </a:xfrm>
          <a:prstGeom prst="rect">
            <a:avLst/>
          </a:prstGeom>
          <a:noFill/>
        </p:spPr>
        <p:txBody>
          <a:bodyPr wrap="square" rtlCol="0">
            <a:spAutoFit/>
          </a:bodyPr>
          <a:lstStyle/>
          <a:p>
            <a:pPr algn="r"/>
            <a:r>
              <a:rPr lang="en-US" sz="1400" b="1" dirty="0">
                <a:solidFill>
                  <a:schemeClr val="bg1"/>
                </a:solidFill>
              </a:rPr>
              <a:t>CLAconnect.com</a:t>
            </a:r>
          </a:p>
        </p:txBody>
      </p:sp>
      <p:sp>
        <p:nvSpPr>
          <p:cNvPr id="18" name="Content Placeholder 3"/>
          <p:cNvSpPr>
            <a:spLocks noGrp="1"/>
          </p:cNvSpPr>
          <p:nvPr>
            <p:ph sz="half" idx="2" hasCustomPrompt="1"/>
          </p:nvPr>
        </p:nvSpPr>
        <p:spPr>
          <a:xfrm>
            <a:off x="342901" y="1504950"/>
            <a:ext cx="3327578" cy="2590800"/>
          </a:xfrm>
          <a:noFill/>
        </p:spPr>
        <p:txBody>
          <a:bodyPr anchor="ctr" anchorCtr="0"/>
          <a:lstStyle>
            <a:lvl1pPr marL="0" indent="3175">
              <a:spcBef>
                <a:spcPts val="0"/>
              </a:spcBef>
              <a:buNone/>
              <a:defRPr sz="1800" b="0">
                <a:solidFill>
                  <a:schemeClr val="bg1"/>
                </a:solidFill>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318030" y="361910"/>
            <a:ext cx="597570" cy="59757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38020" y="4607399"/>
            <a:ext cx="250050" cy="250050"/>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0456" y="4622711"/>
            <a:ext cx="249087" cy="249087"/>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81000" y="4615296"/>
            <a:ext cx="242153" cy="242153"/>
          </a:xfrm>
          <a:prstGeom prst="rect">
            <a:avLst/>
          </a:prstGeom>
        </p:spPr>
      </p:pic>
      <p:pic>
        <p:nvPicPr>
          <p:cNvPr id="22" name="Picture 2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67638" y="4629150"/>
            <a:ext cx="280419" cy="19789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96" t="16177" r="-96" b="371"/>
          <a:stretch/>
        </p:blipFill>
        <p:spPr>
          <a:xfrm>
            <a:off x="0" y="-13157"/>
            <a:ext cx="6867867" cy="4302285"/>
          </a:xfrm>
          <a:prstGeom prst="rect">
            <a:avLst/>
          </a:prstGeom>
        </p:spPr>
      </p:pic>
      <p:sp>
        <p:nvSpPr>
          <p:cNvPr id="12" name="Date Placeholder 3"/>
          <p:cNvSpPr txBox="1">
            <a:spLocks/>
          </p:cNvSpPr>
          <p:nvPr/>
        </p:nvSpPr>
        <p:spPr>
          <a:xfrm rot="16200000">
            <a:off x="5855299" y="758265"/>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t>©2018 CliftonLarsonAllen LLP</a:t>
            </a:r>
          </a:p>
        </p:txBody>
      </p:sp>
      <p:sp>
        <p:nvSpPr>
          <p:cNvPr id="13" name="Rectangle 12"/>
          <p:cNvSpPr/>
          <p:nvPr/>
        </p:nvSpPr>
        <p:spPr bwMode="auto">
          <a:xfrm>
            <a:off x="-9429" y="4248154"/>
            <a:ext cx="6877296" cy="920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0" name="TextBox 19"/>
          <p:cNvSpPr txBox="1"/>
          <p:nvPr/>
        </p:nvSpPr>
        <p:spPr>
          <a:xfrm>
            <a:off x="7022807" y="514354"/>
            <a:ext cx="1743075"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sp>
        <p:nvSpPr>
          <p:cNvPr id="10" name="Rectangle 4"/>
          <p:cNvSpPr>
            <a:spLocks noGrp="1" noChangeArrowheads="1"/>
          </p:cNvSpPr>
          <p:nvPr>
            <p:ph type="subTitle" idx="1" hasCustomPrompt="1"/>
          </p:nvPr>
        </p:nvSpPr>
        <p:spPr>
          <a:xfrm>
            <a:off x="285750" y="1442547"/>
            <a:ext cx="5016454" cy="367202"/>
          </a:xfrm>
          <a:noFill/>
        </p:spPr>
        <p:txBody>
          <a:bodyPr/>
          <a:lstStyle>
            <a:lvl1pPr marL="0" indent="0" algn="l">
              <a:buFontTx/>
              <a:buNone/>
              <a:defRPr sz="2100" b="0">
                <a:solidFill>
                  <a:schemeClr val="bg1"/>
                </a:solidFill>
              </a:defRPr>
            </a:lvl1pPr>
          </a:lstStyle>
          <a:p>
            <a:r>
              <a:rPr lang="en-US" dirty="0"/>
              <a:t>Click To Edit Master Subtitle Style</a:t>
            </a:r>
          </a:p>
        </p:txBody>
      </p:sp>
      <p:sp>
        <p:nvSpPr>
          <p:cNvPr id="11" name="Title 1"/>
          <p:cNvSpPr>
            <a:spLocks noGrp="1"/>
          </p:cNvSpPr>
          <p:nvPr>
            <p:ph type="title" hasCustomPrompt="1"/>
          </p:nvPr>
        </p:nvSpPr>
        <p:spPr>
          <a:xfrm>
            <a:off x="285749" y="209550"/>
            <a:ext cx="5016455" cy="1210318"/>
          </a:xfrm>
          <a:noFill/>
        </p:spPr>
        <p:txBody>
          <a:bodyPr anchor="b" anchorCtr="0"/>
          <a:lstStyle>
            <a:lvl1pPr>
              <a:defRPr>
                <a:solidFill>
                  <a:schemeClr val="bg1"/>
                </a:solidFill>
              </a:defRPr>
            </a:lvl1pPr>
          </a:lstStyle>
          <a:p>
            <a:r>
              <a:rPr lang="en-US" dirty="0"/>
              <a:t>Click To Edit Master Title Style</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438" y="4419600"/>
            <a:ext cx="590550" cy="590550"/>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0264" y="4485600"/>
            <a:ext cx="1828800" cy="457200"/>
          </a:xfrm>
          <a:prstGeom prst="rect">
            <a:avLst/>
          </a:prstGeom>
        </p:spPr>
      </p:pic>
    </p:spTree>
    <p:extLst>
      <p:ext uri="{BB962C8B-B14F-4D97-AF65-F5344CB8AC3E}">
        <p14:creationId xmlns:p14="http://schemas.microsoft.com/office/powerpoint/2010/main" val="302574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1158"/>
          <a:stretch/>
        </p:blipFill>
        <p:spPr>
          <a:xfrm>
            <a:off x="0" y="0"/>
            <a:ext cx="6861291" cy="5148708"/>
          </a:xfrm>
          <a:prstGeom prst="rect">
            <a:avLst/>
          </a:prstGeom>
        </p:spPr>
      </p:pic>
      <p:sp>
        <p:nvSpPr>
          <p:cNvPr id="2" name="Rectangle 1"/>
          <p:cNvSpPr/>
          <p:nvPr userDrawn="1"/>
        </p:nvSpPr>
        <p:spPr bwMode="auto">
          <a:xfrm>
            <a:off x="1" y="-6578"/>
            <a:ext cx="2891790" cy="5150078"/>
          </a:xfrm>
          <a:prstGeom prst="rect">
            <a:avLst/>
          </a:prstGeom>
          <a:solidFill>
            <a:srgbClr val="FFFFFF">
              <a:alpha val="8705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p:nvSpPr>
        <p:spPr>
          <a:xfrm rot="16200000">
            <a:off x="5855299" y="771422"/>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1"/>
                </a:solidFill>
              </a:rPr>
              <a:t>©2018 CliftonLarsonAllen LLP</a:t>
            </a:r>
          </a:p>
        </p:txBody>
      </p:sp>
      <p:sp>
        <p:nvSpPr>
          <p:cNvPr id="18" name="Slide Number Placeholder 5"/>
          <p:cNvSpPr>
            <a:spLocks noGrp="1"/>
          </p:cNvSpPr>
          <p:nvPr>
            <p:ph type="sldNum" sz="quarter" idx="4"/>
          </p:nvPr>
        </p:nvSpPr>
        <p:spPr>
          <a:xfrm>
            <a:off x="6381066" y="4800600"/>
            <a:ext cx="430874"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228600" y="4274446"/>
            <a:ext cx="2463166" cy="718139"/>
          </a:xfrm>
          <a:noFill/>
        </p:spPr>
        <p:txBody>
          <a:bodyPr/>
          <a:lstStyle>
            <a:lvl1pPr marL="0" indent="0" algn="l">
              <a:buFontTx/>
              <a:buNone/>
              <a:defRPr sz="1400" b="0">
                <a:solidFill>
                  <a:srgbClr val="819F3D"/>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228602" y="3050506"/>
            <a:ext cx="2463165" cy="1167503"/>
          </a:xfrm>
          <a:noFill/>
        </p:spPr>
        <p:txBody>
          <a:bodyPr anchor="b" anchorCtr="0"/>
          <a:lstStyle>
            <a:lvl1pPr algn="l">
              <a:defRPr sz="1800">
                <a:solidFill>
                  <a:srgbClr val="819F3D"/>
                </a:solidFill>
              </a:defRPr>
            </a:lvl1pPr>
          </a:lstStyle>
          <a:p>
            <a:r>
              <a:rPr lang="en-US" dirty="0"/>
              <a:t>Section Header Layout for Co-Sponsored Events </a:t>
            </a:r>
          </a:p>
        </p:txBody>
      </p:sp>
      <p:sp>
        <p:nvSpPr>
          <p:cNvPr id="24" name="TextBox 23"/>
          <p:cNvSpPr txBox="1"/>
          <p:nvPr/>
        </p:nvSpPr>
        <p:spPr>
          <a:xfrm>
            <a:off x="7022807" y="514354"/>
            <a:ext cx="1743075" cy="600164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600" b="1" baseline="0" dirty="0"/>
              <a:t>To add a sponsor logo:</a:t>
            </a:r>
            <a:endParaRPr lang="en-US" sz="1600" b="0" baseline="0" dirty="0"/>
          </a:p>
          <a:p>
            <a:r>
              <a:rPr lang="en-US" sz="1600" baseline="0" dirty="0"/>
              <a:t>Go to </a:t>
            </a:r>
            <a:r>
              <a:rPr lang="en-US" sz="1600" b="1" baseline="0" dirty="0"/>
              <a:t>View</a:t>
            </a:r>
            <a:r>
              <a:rPr lang="en-US" sz="1600" baseline="0" dirty="0"/>
              <a:t> / </a:t>
            </a:r>
            <a:r>
              <a:rPr lang="en-US" sz="1600" b="1" baseline="0" dirty="0"/>
              <a:t>Slide Master </a:t>
            </a:r>
          </a:p>
          <a:p>
            <a:endParaRPr lang="en-US" sz="1600" b="1" baseline="0" dirty="0"/>
          </a:p>
          <a:p>
            <a:r>
              <a:rPr lang="en-US" sz="1600" baseline="0" dirty="0"/>
              <a:t>right click on </a:t>
            </a:r>
            <a:r>
              <a:rPr lang="en-US" sz="1600" b="1" baseline="0" dirty="0"/>
              <a:t>Add sponsor logo here</a:t>
            </a:r>
            <a:r>
              <a:rPr lang="en-US" sz="1600" baseline="0" dirty="0"/>
              <a:t>, select </a:t>
            </a:r>
            <a:r>
              <a:rPr lang="en-US" sz="1600" b="1" baseline="0" dirty="0"/>
              <a:t>Change picture… </a:t>
            </a:r>
            <a:r>
              <a:rPr lang="en-US" sz="1600" baseline="0" dirty="0"/>
              <a:t>Browse to your saved co-sponsor’s logo and click </a:t>
            </a:r>
            <a:r>
              <a:rPr lang="en-US" sz="1600" b="1" baseline="0" dirty="0"/>
              <a:t>Insert.</a:t>
            </a:r>
          </a:p>
          <a:p>
            <a:endParaRPr lang="en-US" sz="1600" b="1" baseline="0" dirty="0"/>
          </a:p>
          <a:p>
            <a:r>
              <a:rPr lang="en-US" sz="1600" b="0" i="1" baseline="0" dirty="0"/>
              <a:t>or</a:t>
            </a:r>
          </a:p>
          <a:p>
            <a:endParaRPr lang="en-US" sz="1600" b="1" baseline="0" dirty="0"/>
          </a:p>
          <a:p>
            <a:r>
              <a:rPr lang="en-US" sz="1600" b="1" baseline="0" dirty="0"/>
              <a:t>delete </a:t>
            </a:r>
            <a:r>
              <a:rPr lang="en-US" sz="1600" b="0" baseline="0" dirty="0"/>
              <a:t>the </a:t>
            </a:r>
            <a:r>
              <a:rPr lang="en-US" sz="1600" b="1" baseline="0" dirty="0"/>
              <a:t>Add sponsor logo here graphic </a:t>
            </a:r>
            <a:r>
              <a:rPr lang="en-US" sz="1600" b="0" baseline="0" dirty="0"/>
              <a:t>and </a:t>
            </a:r>
            <a:r>
              <a:rPr lang="en-US" sz="1600" b="1" baseline="0" dirty="0"/>
              <a:t>Paste </a:t>
            </a:r>
            <a:r>
              <a:rPr lang="en-US" sz="1600" b="0" baseline="0" dirty="0"/>
              <a:t>in the sponsor logo. Scale and position the logo so it fits in the lower right corner.</a:t>
            </a:r>
            <a:endParaRPr lang="en-US" sz="1600" b="0"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934703"/>
            <a:ext cx="552019" cy="552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9482" y="1022817"/>
            <a:ext cx="1550190" cy="387548"/>
          </a:xfrm>
          <a:prstGeom prst="rect">
            <a:avLst/>
          </a:prstGeom>
        </p:spPr>
      </p:pic>
    </p:spTree>
    <p:extLst>
      <p:ext uri="{BB962C8B-B14F-4D97-AF65-F5344CB8AC3E}">
        <p14:creationId xmlns:p14="http://schemas.microsoft.com/office/powerpoint/2010/main" val="27541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NOsubhead eyebrow 1/2 content">
    <p:spTree>
      <p:nvGrpSpPr>
        <p:cNvPr id="1" name=""/>
        <p:cNvGrpSpPr/>
        <p:nvPr/>
      </p:nvGrpSpPr>
      <p:grpSpPr>
        <a:xfrm>
          <a:off x="0" y="0"/>
          <a:ext cx="0" cy="0"/>
          <a:chOff x="0" y="0"/>
          <a:chExt cx="0" cy="0"/>
        </a:xfrm>
      </p:grpSpPr>
      <p:sp>
        <p:nvSpPr>
          <p:cNvPr id="8" name="Title 7"/>
          <p:cNvSpPr>
            <a:spLocks noGrp="1"/>
          </p:cNvSpPr>
          <p:nvPr>
            <p:ph type="title"/>
          </p:nvPr>
        </p:nvSpPr>
        <p:spPr>
          <a:xfrm>
            <a:off x="311728" y="532504"/>
            <a:ext cx="6390409" cy="338866"/>
          </a:xfrm>
        </p:spPr>
        <p:txBody>
          <a:bodyPr anchor="t">
            <a:noAutofit/>
          </a:bodyPr>
          <a:lstStyle>
            <a:lvl1pPr algn="l">
              <a:lnSpc>
                <a:spcPct val="100000"/>
              </a:lnSpc>
              <a:defRPr sz="1720">
                <a:solidFill>
                  <a:schemeClr val="accent1"/>
                </a:solidFill>
              </a:defRPr>
            </a:lvl1pPr>
          </a:lstStyle>
          <a:p>
            <a:r>
              <a:rPr lang="en-US"/>
              <a:t>Click to edit Master title style</a:t>
            </a:r>
            <a:endParaRPr lang="en-US" dirty="0"/>
          </a:p>
        </p:txBody>
      </p:sp>
      <p:sp>
        <p:nvSpPr>
          <p:cNvPr id="4" name="Slide Number Placeholder 3"/>
          <p:cNvSpPr>
            <a:spLocks noGrp="1"/>
          </p:cNvSpPr>
          <p:nvPr>
            <p:ph type="sldNum" sz="quarter" idx="11"/>
          </p:nvPr>
        </p:nvSpPr>
        <p:spPr>
          <a:xfrm>
            <a:off x="6514330" y="4786481"/>
            <a:ext cx="336665" cy="205740"/>
          </a:xfrm>
          <a:prstGeom prst="rect">
            <a:avLst/>
          </a:prstGeom>
        </p:spPr>
        <p:txBody>
          <a:bodyPr lIns="0" tIns="45720" rIns="0" bIns="45720" anchor="b"/>
          <a:lstStyle>
            <a:lvl1pPr algn="l">
              <a:defRPr/>
            </a:lvl1pPr>
          </a:lstStyle>
          <a:p>
            <a:fld id="{4C5AB661-D753-4E40-9543-F7AE63D7FA86}" type="slidenum">
              <a:rPr lang="en-US" smtClean="0">
                <a:solidFill>
                  <a:srgbClr val="000000">
                    <a:lumMod val="65000"/>
                    <a:lumOff val="35000"/>
                  </a:srgbClr>
                </a:solidFill>
              </a:rPr>
              <a:pPr/>
              <a:t>‹#›</a:t>
            </a:fld>
            <a:endParaRPr lang="en-US" dirty="0">
              <a:solidFill>
                <a:srgbClr val="000000">
                  <a:lumMod val="65000"/>
                  <a:lumOff val="35000"/>
                </a:srgbClr>
              </a:solidFill>
            </a:endParaRPr>
          </a:p>
        </p:txBody>
      </p:sp>
      <p:sp>
        <p:nvSpPr>
          <p:cNvPr id="10" name="Content Placeholder 9"/>
          <p:cNvSpPr>
            <a:spLocks noGrp="1"/>
          </p:cNvSpPr>
          <p:nvPr>
            <p:ph sz="quarter" idx="14"/>
          </p:nvPr>
        </p:nvSpPr>
        <p:spPr>
          <a:xfrm>
            <a:off x="4362116" y="1354640"/>
            <a:ext cx="2141649" cy="3082413"/>
          </a:xfrm>
        </p:spPr>
        <p:txBody>
          <a:bodyPr/>
          <a:lstStyle>
            <a:lvl1pPr marL="0" indent="0">
              <a:lnSpc>
                <a:spcPct val="110000"/>
              </a:lnSpc>
              <a:spcBef>
                <a:spcPts val="397"/>
              </a:spcBef>
              <a:buNone/>
              <a:defRPr sz="1059" baseline="0">
                <a:latin typeface="Arial" panose="020B0604020202020204" pitchFamily="34" charset="0"/>
                <a:cs typeface="Arial" panose="020B0604020202020204" pitchFamily="34" charset="0"/>
              </a:defRPr>
            </a:lvl1pPr>
            <a:lvl2pPr marL="121030" indent="-121030">
              <a:lnSpc>
                <a:spcPct val="110000"/>
              </a:lnSpc>
              <a:spcBef>
                <a:spcPts val="397"/>
              </a:spcBef>
              <a:buFont typeface="Arial" pitchFamily="34" charset="0"/>
              <a:buChar char="•"/>
              <a:defRPr sz="1059" baseline="0">
                <a:latin typeface="Arial" panose="020B0604020202020204" pitchFamily="34" charset="0"/>
                <a:cs typeface="Arial" panose="020B0604020202020204" pitchFamily="34" charset="0"/>
              </a:defRPr>
            </a:lvl2pPr>
            <a:lvl3pPr marL="272318" indent="-121030">
              <a:lnSpc>
                <a:spcPct val="110000"/>
              </a:lnSpc>
              <a:spcBef>
                <a:spcPts val="397"/>
              </a:spcBef>
              <a:buFont typeface="Avenir LT 55 Roman" pitchFamily="34" charset="0"/>
              <a:buChar char="–"/>
              <a:defRPr sz="926" baseline="0">
                <a:latin typeface="Arial" panose="020B0604020202020204" pitchFamily="34" charset="0"/>
              </a:defRPr>
            </a:lvl3pPr>
            <a:lvl4pPr marL="393347" indent="-121030">
              <a:lnSpc>
                <a:spcPct val="110000"/>
              </a:lnSpc>
              <a:spcBef>
                <a:spcPts val="397"/>
              </a:spcBef>
              <a:buFont typeface="Arial" pitchFamily="34" charset="0"/>
              <a:buChar char="•"/>
              <a:defRPr sz="860" baseline="0">
                <a:latin typeface="Arial" panose="020B0604020202020204" pitchFamily="34" charset="0"/>
              </a:defRPr>
            </a:lvl4pPr>
            <a:lvl5pPr marL="514378" indent="-121030">
              <a:lnSpc>
                <a:spcPct val="110000"/>
              </a:lnSpc>
              <a:spcBef>
                <a:spcPts val="397"/>
              </a:spcBef>
              <a:buFont typeface="Avenir LT 55 Roman" pitchFamily="34" charset="0"/>
              <a:buChar char="–"/>
              <a:defRPr sz="794" baseline="0">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5" hasCustomPrompt="1"/>
          </p:nvPr>
        </p:nvSpPr>
        <p:spPr>
          <a:xfrm>
            <a:off x="326391" y="4744673"/>
            <a:ext cx="6190658" cy="233893"/>
          </a:xfrm>
        </p:spPr>
        <p:txBody>
          <a:bodyPr anchor="b"/>
          <a:lstStyle>
            <a:lvl1pPr marL="0" indent="0">
              <a:spcBef>
                <a:spcPts val="0"/>
              </a:spcBef>
              <a:buNone/>
              <a:defRPr sz="530">
                <a:solidFill>
                  <a:schemeClr val="tx1">
                    <a:lumMod val="75000"/>
                    <a:lumOff val="25000"/>
                  </a:schemeClr>
                </a:solidFill>
                <a:latin typeface="Arial Narrow" pitchFamily="34" charset="0"/>
              </a:defRPr>
            </a:lvl1pPr>
            <a:lvl2pPr marL="60515" indent="-60515">
              <a:spcBef>
                <a:spcPts val="0"/>
              </a:spcBef>
              <a:buFont typeface="+mj-lt"/>
              <a:buAutoNum type="arabicPeriod"/>
              <a:defRPr sz="530">
                <a:solidFill>
                  <a:schemeClr val="tx1">
                    <a:lumMod val="75000"/>
                    <a:lumOff val="25000"/>
                  </a:schemeClr>
                </a:solidFill>
                <a:latin typeface="Arial Narrow" panose="020B0606020202030204" pitchFamily="34" charset="0"/>
              </a:defRPr>
            </a:lvl2pPr>
          </a:lstStyle>
          <a:p>
            <a:pPr lvl="0"/>
            <a:r>
              <a:rPr lang="en-US" dirty="0"/>
              <a:t>Click to edit footnote</a:t>
            </a:r>
          </a:p>
          <a:p>
            <a:pPr lvl="1"/>
            <a:r>
              <a:rPr lang="en-US" dirty="0"/>
              <a:t>Second level</a:t>
            </a:r>
          </a:p>
        </p:txBody>
      </p:sp>
      <p:sp>
        <p:nvSpPr>
          <p:cNvPr id="12" name="Content Placeholder 5"/>
          <p:cNvSpPr>
            <a:spLocks noGrp="1"/>
          </p:cNvSpPr>
          <p:nvPr>
            <p:ph sz="quarter" idx="16" hasCustomPrompt="1"/>
          </p:nvPr>
        </p:nvSpPr>
        <p:spPr>
          <a:xfrm>
            <a:off x="326487" y="1363330"/>
            <a:ext cx="3678382" cy="169433"/>
          </a:xfrm>
          <a:noFill/>
        </p:spPr>
        <p:txBody>
          <a:bodyPr anchor="ctr"/>
          <a:lstStyle>
            <a:lvl1pPr marL="0" indent="0">
              <a:spcBef>
                <a:spcPts val="0"/>
              </a:spcBef>
              <a:buNone/>
              <a:defRPr sz="695" b="1" i="0" cap="all" baseline="0">
                <a:solidFill>
                  <a:schemeClr val="bg1">
                    <a:lumMod val="50000"/>
                  </a:schemeClr>
                </a:solidFill>
              </a:defRPr>
            </a:lvl1pPr>
          </a:lstStyle>
          <a:p>
            <a:pPr lvl="0"/>
            <a:r>
              <a:rPr lang="en-US" dirty="0"/>
              <a:t>Click to edit eyebrow </a:t>
            </a:r>
          </a:p>
        </p:txBody>
      </p:sp>
      <p:sp>
        <p:nvSpPr>
          <p:cNvPr id="9" name="Footer Placeholder 5"/>
          <p:cNvSpPr>
            <a:spLocks noGrp="1"/>
          </p:cNvSpPr>
          <p:nvPr>
            <p:ph type="ftr" sz="quarter" idx="3"/>
          </p:nvPr>
        </p:nvSpPr>
        <p:spPr>
          <a:xfrm>
            <a:off x="6060564" y="284405"/>
            <a:ext cx="514134" cy="274194"/>
          </a:xfrm>
          <a:prstGeom prst="rect">
            <a:avLst/>
          </a:prstGeom>
        </p:spPr>
        <p:txBody>
          <a:bodyPr vert="horz" lIns="91440" tIns="45720" rIns="91440" bIns="45720" rtlCol="0" anchor="ctr"/>
          <a:lstStyle>
            <a:lvl1pPr algn="r">
              <a:defRPr sz="464">
                <a:solidFill>
                  <a:schemeClr val="tx1">
                    <a:lumMod val="65000"/>
                    <a:lumOff val="35000"/>
                  </a:schemeClr>
                </a:solidFill>
                <a:latin typeface="Arial" pitchFamily="34" charset="0"/>
                <a:cs typeface="Arial" pitchFamily="34" charset="0"/>
              </a:defRPr>
            </a:lvl1pPr>
          </a:lstStyle>
          <a:p>
            <a:endParaRPr lang="en-US" dirty="0">
              <a:solidFill>
                <a:srgbClr val="000000">
                  <a:lumMod val="65000"/>
                  <a:lumOff val="35000"/>
                </a:srgbClr>
              </a:solidFill>
            </a:endParaRPr>
          </a:p>
        </p:txBody>
      </p:sp>
    </p:spTree>
    <p:extLst>
      <p:ext uri="{BB962C8B-B14F-4D97-AF65-F5344CB8AC3E}">
        <p14:creationId xmlns:p14="http://schemas.microsoft.com/office/powerpoint/2010/main" val="193961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4572000"/>
          </a:xfrm>
          <a:prstGeom prst="rect">
            <a:avLst/>
          </a:prstGeom>
        </p:spPr>
      </p:pic>
      <p:sp>
        <p:nvSpPr>
          <p:cNvPr id="12" name="Date Placeholder 3"/>
          <p:cNvSpPr txBox="1">
            <a:spLocks/>
          </p:cNvSpPr>
          <p:nvPr/>
        </p:nvSpPr>
        <p:spPr>
          <a:xfrm rot="16200000">
            <a:off x="5855300" y="777261"/>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chemeClr val="tx2"/>
                </a:solidFill>
              </a:rPr>
              <a:t>©2018 CliftonLarsonAllen LLP</a:t>
            </a:r>
          </a:p>
        </p:txBody>
      </p:sp>
      <p:sp>
        <p:nvSpPr>
          <p:cNvPr id="15" name="Rectangle 14"/>
          <p:cNvSpPr/>
          <p:nvPr/>
        </p:nvSpPr>
        <p:spPr bwMode="auto">
          <a:xfrm>
            <a:off x="7158548" y="-60592"/>
            <a:ext cx="2053235" cy="5553568"/>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600" kern="1200" dirty="0">
                <a:solidFill>
                  <a:schemeClr val="tx1"/>
                </a:solidFill>
                <a:latin typeface="+mn-lt"/>
                <a:ea typeface="ヒラギノ角ゴ Pro W3" pitchFamily="1" charset="-128"/>
                <a:cs typeface="+mn-cs"/>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baseline="0" dirty="0"/>
              <a:t>Go to </a:t>
            </a:r>
            <a:r>
              <a:rPr lang="en-US" sz="1600" b="1" baseline="0" dirty="0"/>
              <a:t>View</a:t>
            </a:r>
            <a:r>
              <a:rPr lang="en-US" sz="1600" baseline="0" dirty="0"/>
              <a:t> / </a:t>
            </a:r>
            <a:r>
              <a:rPr lang="en-US" sz="1600" b="1" baseline="0" dirty="0"/>
              <a:t>Slide Master </a:t>
            </a:r>
            <a:endParaRPr lang="en-US" sz="1600" kern="1200" dirty="0">
              <a:solidFill>
                <a:schemeClr val="tx1"/>
              </a:solidFill>
              <a:latin typeface="+mn-lt"/>
              <a:ea typeface="ヒラギノ角ゴ Pro W3" pitchFamily="1" charset="-128"/>
              <a:cs typeface="+mn-cs"/>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kern="1200" dirty="0">
                <a:solidFill>
                  <a:schemeClr val="tx1"/>
                </a:solidFill>
                <a:latin typeface="+mn-lt"/>
                <a:ea typeface="ヒラギノ角ゴ Pro W3" pitchFamily="1" charset="-128"/>
                <a:cs typeface="+mn-cs"/>
              </a:rPr>
              <a:t>Right click on current image and select </a:t>
            </a:r>
            <a:r>
              <a:rPr lang="en-US" sz="1600" b="1" kern="1200" dirty="0">
                <a:solidFill>
                  <a:schemeClr val="tx1"/>
                </a:solidFill>
                <a:latin typeface="+mn-lt"/>
                <a:ea typeface="ヒラギノ角ゴ Pro W3" pitchFamily="1" charset="-128"/>
                <a:cs typeface="+mn-cs"/>
              </a:rPr>
              <a:t>Change</a:t>
            </a:r>
            <a:r>
              <a:rPr lang="en-US" sz="1600" kern="1200" dirty="0">
                <a:solidFill>
                  <a:schemeClr val="tx1"/>
                </a:solidFill>
                <a:latin typeface="+mn-lt"/>
                <a:ea typeface="ヒラギノ角ゴ Pro W3" pitchFamily="1" charset="-128"/>
                <a:cs typeface="+mn-cs"/>
              </a:rPr>
              <a:t> </a:t>
            </a:r>
            <a:r>
              <a:rPr lang="en-US" sz="1600" b="1" kern="1200" dirty="0">
                <a:solidFill>
                  <a:schemeClr val="tx1"/>
                </a:solidFill>
                <a:latin typeface="+mn-lt"/>
                <a:ea typeface="ヒラギノ角ゴ Pro W3" pitchFamily="1" charset="-128"/>
                <a:cs typeface="+mn-cs"/>
              </a:rPr>
              <a:t>Picture…</a:t>
            </a:r>
          </a:p>
          <a:p>
            <a:pPr marL="285744" indent="-285744" eaLnBrk="0" fontAlgn="base" hangingPunct="0">
              <a:spcBef>
                <a:spcPct val="0"/>
              </a:spcBef>
              <a:spcAft>
                <a:spcPct val="0"/>
              </a:spcAft>
              <a:buFont typeface="Arial" panose="020B0604020202020204" pitchFamily="34" charset="0"/>
              <a:buChar char="•"/>
            </a:pPr>
            <a:r>
              <a:rPr lang="en-US" sz="1600" kern="1200" dirty="0">
                <a:solidFill>
                  <a:schemeClr val="tx1"/>
                </a:solidFill>
                <a:latin typeface="+mn-lt"/>
                <a:ea typeface="ヒラギノ角ゴ Pro W3" pitchFamily="1" charset="-128"/>
                <a:cs typeface="+mn-cs"/>
              </a:rPr>
              <a:t>Browse to </a:t>
            </a:r>
            <a:r>
              <a:rPr lang="en-US" sz="1600" b="1" dirty="0"/>
              <a:t>Y:\CLA Common\Administrative\Market Solutions\Share\~Image Library\_PowerPoint title slides\CLA Promise PPT\Standard Version Images\Main Title Slide </a:t>
            </a:r>
          </a:p>
          <a:p>
            <a:pPr marL="285744" indent="-285744" eaLnBrk="0" fontAlgn="base" hangingPunct="0">
              <a:spcBef>
                <a:spcPct val="0"/>
              </a:spcBef>
              <a:spcAft>
                <a:spcPct val="0"/>
              </a:spcAft>
              <a:buFont typeface="Arial" panose="020B0604020202020204" pitchFamily="34" charset="0"/>
              <a:buChar char="•"/>
            </a:pPr>
            <a:r>
              <a:rPr lang="en-US" sz="1600" dirty="0">
                <a:solidFill>
                  <a:schemeClr val="tx1"/>
                </a:solidFill>
                <a:latin typeface="Arial" charset="0"/>
                <a:ea typeface="ヒラギノ角ゴ Pro W3" pitchFamily="1" charset="-128"/>
              </a:rPr>
              <a:t>Select an image</a:t>
            </a:r>
            <a:endParaRPr kumimoji="0" lang="en-US" sz="1600" b="0" i="0" u="none" strike="noStrike" cap="none" normalizeH="0" baseline="0" dirty="0">
              <a:ln>
                <a:noFill/>
              </a:ln>
              <a:solidFill>
                <a:schemeClr val="tx1"/>
              </a:solidFill>
              <a:effectLst/>
              <a:latin typeface="Arial" charset="0"/>
              <a:ea typeface="ヒラギノ角ゴ Pro W3" pitchFamily="1" charset="-128"/>
            </a:endParaRPr>
          </a:p>
        </p:txBody>
      </p:sp>
      <p:sp>
        <p:nvSpPr>
          <p:cNvPr id="16" name="Rectangle 15"/>
          <p:cNvSpPr/>
          <p:nvPr userDrawn="1"/>
        </p:nvSpPr>
        <p:spPr bwMode="auto">
          <a:xfrm>
            <a:off x="-9867" y="4242552"/>
            <a:ext cx="6867867" cy="92087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p:cNvPicPr preferRelativeResize="0">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228601" y="4408745"/>
            <a:ext cx="594360" cy="595802"/>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b="37830"/>
          <a:stretch/>
        </p:blipFill>
        <p:spPr>
          <a:xfrm>
            <a:off x="3085061" y="4507504"/>
            <a:ext cx="3539189" cy="390963"/>
          </a:xfrm>
          <a:prstGeom prst="rect">
            <a:avLst/>
          </a:prstGeom>
        </p:spPr>
      </p:pic>
      <p:sp>
        <p:nvSpPr>
          <p:cNvPr id="14" name="TextBox 13"/>
          <p:cNvSpPr txBox="1"/>
          <p:nvPr userDrawn="1"/>
        </p:nvSpPr>
        <p:spPr>
          <a:xfrm>
            <a:off x="308245" y="3653647"/>
            <a:ext cx="5270251" cy="254044"/>
          </a:xfrm>
          <a:prstGeom prst="rect">
            <a:avLst/>
          </a:prstGeom>
          <a:noFill/>
        </p:spPr>
        <p:txBody>
          <a:bodyPr wrap="square" rtlCol="0">
            <a:spAutoFit/>
          </a:bodyPr>
          <a:lstStyle/>
          <a:p>
            <a:r>
              <a:rPr lang="en-US" sz="1051" kern="2000" spc="20" baseline="0" dirty="0">
                <a:solidFill>
                  <a:schemeClr val="bg1"/>
                </a:solidFill>
              </a:rPr>
              <a:t>WEALTH ADVISORY  |  OUTSOURCING  |  AUDIT, TAX, AND CONSULTING</a:t>
            </a:r>
          </a:p>
        </p:txBody>
      </p:sp>
      <p:sp>
        <p:nvSpPr>
          <p:cNvPr id="17" name="Rectangle 16"/>
          <p:cNvSpPr/>
          <p:nvPr userDrawn="1"/>
        </p:nvSpPr>
        <p:spPr>
          <a:xfrm>
            <a:off x="313946" y="3882990"/>
            <a:ext cx="4981680" cy="192489"/>
          </a:xfrm>
          <a:prstGeom prst="rect">
            <a:avLst/>
          </a:prstGeom>
        </p:spPr>
        <p:txBody>
          <a:bodyPr wrap="square">
            <a:spAutoFit/>
          </a:bodyPr>
          <a:lstStyle/>
          <a:p>
            <a:pPr>
              <a:buNone/>
            </a:pPr>
            <a:r>
              <a:rPr lang="en-US" sz="651" dirty="0">
                <a:solidFill>
                  <a:schemeClr val="bg1"/>
                </a:solidFill>
              </a:rPr>
              <a:t>Investment advisory services are offered through CliftonLarsonAllen Wealth Advisors, LLC, an SEC-registered investment advisor</a:t>
            </a:r>
          </a:p>
        </p:txBody>
      </p:sp>
      <p:sp>
        <p:nvSpPr>
          <p:cNvPr id="23" name="Rectangle 4"/>
          <p:cNvSpPr>
            <a:spLocks noGrp="1" noChangeArrowheads="1"/>
          </p:cNvSpPr>
          <p:nvPr>
            <p:ph type="subTitle" idx="1" hasCustomPrompt="1"/>
          </p:nvPr>
        </p:nvSpPr>
        <p:spPr>
          <a:xfrm>
            <a:off x="293971" y="1459622"/>
            <a:ext cx="4935042"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25" name="Title 1"/>
          <p:cNvSpPr>
            <a:spLocks noGrp="1"/>
          </p:cNvSpPr>
          <p:nvPr>
            <p:ph type="title" hasCustomPrompt="1"/>
          </p:nvPr>
        </p:nvSpPr>
        <p:spPr>
          <a:xfrm>
            <a:off x="293971" y="284480"/>
            <a:ext cx="4935042" cy="1109443"/>
          </a:xfrm>
          <a:noFill/>
        </p:spPr>
        <p:txBody>
          <a:bodyPr anchor="b"/>
          <a:lstStyle>
            <a:lvl1pP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0769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p>
            <a:r>
              <a:rPr lang="en-US" dirty="0"/>
              <a:t>Click To Edit Master Title Style</a:t>
            </a:r>
          </a:p>
        </p:txBody>
      </p:sp>
      <p:sp>
        <p:nvSpPr>
          <p:cNvPr id="3" name="Content Placeholder 2"/>
          <p:cNvSpPr>
            <a:spLocks noGrp="1"/>
          </p:cNvSpPr>
          <p:nvPr>
            <p:ph idx="1"/>
          </p:nvPr>
        </p:nvSpPr>
        <p:spPr>
          <a:xfrm>
            <a:off x="342900" y="1085850"/>
            <a:ext cx="61722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4"/>
          </p:nvPr>
        </p:nvSpPr>
        <p:spPr>
          <a:xfrm>
            <a:off x="6420118" y="4819650"/>
            <a:ext cx="391821"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753" b="1787"/>
          <a:stretch/>
        </p:blipFill>
        <p:spPr>
          <a:xfrm>
            <a:off x="2319" y="0"/>
            <a:ext cx="6855682" cy="5138928"/>
          </a:xfrm>
          <a:prstGeom prst="rect">
            <a:avLst/>
          </a:prstGeom>
        </p:spPr>
      </p:pic>
      <p:sp>
        <p:nvSpPr>
          <p:cNvPr id="13" name="Date Placeholder 3"/>
          <p:cNvSpPr txBox="1">
            <a:spLocks/>
          </p:cNvSpPr>
          <p:nvPr/>
        </p:nvSpPr>
        <p:spPr>
          <a:xfrm rot="16200000">
            <a:off x="5855299" y="883251"/>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rgbClr val="939393"/>
                </a:solidFill>
              </a:rPr>
              <a:t>©2018 CliftonLarsonAllen LLP</a:t>
            </a:r>
          </a:p>
        </p:txBody>
      </p:sp>
      <p:pic>
        <p:nvPicPr>
          <p:cNvPr id="19" name="Picture 18"/>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80037" y="499097"/>
            <a:ext cx="704088" cy="704864"/>
          </a:xfrm>
          <a:prstGeom prst="rect">
            <a:avLst/>
          </a:prstGeom>
        </p:spPr>
      </p:pic>
      <p:sp>
        <p:nvSpPr>
          <p:cNvPr id="18" name="Slide Number Placeholder 5"/>
          <p:cNvSpPr>
            <a:spLocks noGrp="1"/>
          </p:cNvSpPr>
          <p:nvPr>
            <p:ph type="sldNum" sz="quarter" idx="4"/>
          </p:nvPr>
        </p:nvSpPr>
        <p:spPr>
          <a:xfrm>
            <a:off x="6439438" y="4800600"/>
            <a:ext cx="372502"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228599" y="4500419"/>
            <a:ext cx="4491507" cy="254044"/>
          </a:xfrm>
          <a:prstGeom prst="rect">
            <a:avLst/>
          </a:prstGeom>
          <a:noFill/>
        </p:spPr>
        <p:txBody>
          <a:bodyPr wrap="square" rtlCol="0">
            <a:spAutoFit/>
          </a:bodyPr>
          <a:lstStyle/>
          <a:p>
            <a:r>
              <a:rPr lang="en-US" sz="1051" kern="2000" spc="20" baseline="0" dirty="0">
                <a:solidFill>
                  <a:schemeClr val="accent1">
                    <a:lumMod val="40000"/>
                    <a:lumOff val="60000"/>
                  </a:schemeClr>
                </a:solidFill>
              </a:rPr>
              <a:t>WEALTH ADVISORY  |  OUTSOURCING  |  AUDIT, TAX, AND CONSULTING</a:t>
            </a:r>
          </a:p>
        </p:txBody>
      </p:sp>
      <p:sp>
        <p:nvSpPr>
          <p:cNvPr id="21" name="Rectangle 20"/>
          <p:cNvSpPr/>
          <p:nvPr userDrawn="1"/>
        </p:nvSpPr>
        <p:spPr>
          <a:xfrm>
            <a:off x="239234" y="4729759"/>
            <a:ext cx="3135031" cy="292644"/>
          </a:xfrm>
          <a:prstGeom prst="rect">
            <a:avLst/>
          </a:prstGeom>
        </p:spPr>
        <p:txBody>
          <a:bodyPr wrap="square">
            <a:spAutoFit/>
          </a:bodyPr>
          <a:lstStyle/>
          <a:p>
            <a:pPr>
              <a:buNone/>
            </a:pPr>
            <a:r>
              <a:rPr lang="en-US" sz="651" dirty="0">
                <a:solidFill>
                  <a:schemeClr val="accent1">
                    <a:lumMod val="40000"/>
                    <a:lumOff val="60000"/>
                  </a:schemeClr>
                </a:solidFill>
              </a:rPr>
              <a:t>Investment advisory services are offered through CliftonLarsonAllen Wealth Advisors, LLC, an SEC-registered investment advisor</a:t>
            </a:r>
          </a:p>
        </p:txBody>
      </p:sp>
      <p:sp>
        <p:nvSpPr>
          <p:cNvPr id="14" name="Rectangle 4"/>
          <p:cNvSpPr>
            <a:spLocks noGrp="1" noChangeArrowheads="1"/>
          </p:cNvSpPr>
          <p:nvPr>
            <p:ph type="subTitle" idx="1" hasCustomPrompt="1"/>
          </p:nvPr>
        </p:nvSpPr>
        <p:spPr>
          <a:xfrm>
            <a:off x="228600" y="3482543"/>
            <a:ext cx="4001322"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228599" y="2190614"/>
            <a:ext cx="4001323" cy="1235491"/>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43342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1787" b="1787"/>
          <a:stretch/>
        </p:blipFill>
        <p:spPr>
          <a:xfrm>
            <a:off x="0" y="-7441"/>
            <a:ext cx="6853365" cy="5138928"/>
          </a:xfrm>
          <a:prstGeom prst="rect">
            <a:avLst/>
          </a:prstGeom>
        </p:spPr>
      </p:pic>
      <p:sp>
        <p:nvSpPr>
          <p:cNvPr id="13" name="Date Placeholder 3"/>
          <p:cNvSpPr txBox="1">
            <a:spLocks/>
          </p:cNvSpPr>
          <p:nvPr/>
        </p:nvSpPr>
        <p:spPr>
          <a:xfrm rot="16200000">
            <a:off x="5855299" y="883251"/>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solidFill>
                  <a:srgbClr val="939393"/>
                </a:solidFill>
              </a:rPr>
              <a:t>©2018 CliftonLarsonAllen LLP</a:t>
            </a:r>
          </a:p>
        </p:txBody>
      </p:sp>
      <p:pic>
        <p:nvPicPr>
          <p:cNvPr id="19" name="Picture 18"/>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280037" y="499097"/>
            <a:ext cx="704088" cy="704864"/>
          </a:xfrm>
          <a:prstGeom prst="rect">
            <a:avLst/>
          </a:prstGeom>
        </p:spPr>
      </p:pic>
      <p:sp>
        <p:nvSpPr>
          <p:cNvPr id="18" name="Slide Number Placeholder 5"/>
          <p:cNvSpPr>
            <a:spLocks noGrp="1"/>
          </p:cNvSpPr>
          <p:nvPr>
            <p:ph type="sldNum" sz="quarter" idx="4"/>
          </p:nvPr>
        </p:nvSpPr>
        <p:spPr>
          <a:xfrm>
            <a:off x="6445876" y="4800600"/>
            <a:ext cx="366063"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
        <p:nvSpPr>
          <p:cNvPr id="16" name="TextBox 15"/>
          <p:cNvSpPr txBox="1"/>
          <p:nvPr userDrawn="1"/>
        </p:nvSpPr>
        <p:spPr>
          <a:xfrm>
            <a:off x="228599" y="4500418"/>
            <a:ext cx="4420673" cy="254044"/>
          </a:xfrm>
          <a:prstGeom prst="rect">
            <a:avLst/>
          </a:prstGeom>
          <a:noFill/>
        </p:spPr>
        <p:txBody>
          <a:bodyPr wrap="square" rtlCol="0">
            <a:spAutoFit/>
          </a:bodyPr>
          <a:lstStyle/>
          <a:p>
            <a:r>
              <a:rPr lang="en-US" sz="1051" kern="2000" spc="20" baseline="0" dirty="0">
                <a:solidFill>
                  <a:schemeClr val="accent2">
                    <a:lumMod val="40000"/>
                    <a:lumOff val="60000"/>
                  </a:schemeClr>
                </a:solidFill>
              </a:rPr>
              <a:t>WEALTH ADVISORY  |  OUTSOURCING  |  AUDIT, TAX, AND CONSULTING</a:t>
            </a:r>
          </a:p>
        </p:txBody>
      </p:sp>
      <p:sp>
        <p:nvSpPr>
          <p:cNvPr id="21" name="Rectangle 20"/>
          <p:cNvSpPr/>
          <p:nvPr userDrawn="1"/>
        </p:nvSpPr>
        <p:spPr>
          <a:xfrm>
            <a:off x="239234" y="4729761"/>
            <a:ext cx="3429000" cy="292644"/>
          </a:xfrm>
          <a:prstGeom prst="rect">
            <a:avLst/>
          </a:prstGeom>
        </p:spPr>
        <p:txBody>
          <a:bodyPr>
            <a:spAutoFit/>
          </a:bodyPr>
          <a:lstStyle/>
          <a:p>
            <a:pPr>
              <a:buNone/>
            </a:pPr>
            <a:r>
              <a:rPr lang="en-US" sz="651" dirty="0">
                <a:solidFill>
                  <a:schemeClr val="accent2">
                    <a:lumMod val="40000"/>
                    <a:lumOff val="60000"/>
                  </a:schemeClr>
                </a:solidFill>
              </a:rPr>
              <a:t>Investment advisory services are offered through CliftonLarsonAllen Wealth Advisors, LLC, an SEC-registered investment advisor</a:t>
            </a:r>
          </a:p>
        </p:txBody>
      </p:sp>
      <p:sp>
        <p:nvSpPr>
          <p:cNvPr id="14" name="Rectangle 4"/>
          <p:cNvSpPr>
            <a:spLocks noGrp="1" noChangeArrowheads="1"/>
          </p:cNvSpPr>
          <p:nvPr>
            <p:ph type="subTitle" idx="1" hasCustomPrompt="1"/>
          </p:nvPr>
        </p:nvSpPr>
        <p:spPr>
          <a:xfrm>
            <a:off x="228600" y="3482543"/>
            <a:ext cx="4001322"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228599" y="2190614"/>
            <a:ext cx="4001323" cy="1235491"/>
          </a:xfrm>
          <a:noFill/>
        </p:spPr>
        <p:txBody>
          <a:bodyPr anchor="b" anchorCtr="0"/>
          <a:lstStyle>
            <a:lvl1pPr algn="l">
              <a:defRPr sz="2400">
                <a:solidFill>
                  <a:schemeClr val="bg1"/>
                </a:solidFill>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1085850"/>
            <a:ext cx="302895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86150" y="1085850"/>
            <a:ext cx="302895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342900" y="342900"/>
            <a:ext cx="6172200" cy="685800"/>
          </a:xfrm>
          <a:noFill/>
        </p:spPr>
        <p:txBody>
          <a:bodyPr/>
          <a:lstStyle/>
          <a:p>
            <a:r>
              <a:rPr lang="en-US" dirty="0"/>
              <a:t>Click To Edit Master Title Style</a:t>
            </a:r>
          </a:p>
        </p:txBody>
      </p:sp>
      <p:sp>
        <p:nvSpPr>
          <p:cNvPr id="7" name="Slide Number Placeholder 5"/>
          <p:cNvSpPr>
            <a:spLocks noGrp="1"/>
          </p:cNvSpPr>
          <p:nvPr>
            <p:ph type="sldNum" sz="quarter" idx="4"/>
          </p:nvPr>
        </p:nvSpPr>
        <p:spPr>
          <a:xfrm>
            <a:off x="6445876" y="4800600"/>
            <a:ext cx="366063"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2902" y="1071562"/>
            <a:ext cx="3030141" cy="479822"/>
          </a:xfrm>
        </p:spPr>
        <p:txBody>
          <a:bodyPr anchor="b"/>
          <a:lstStyle>
            <a:lvl1pPr marL="0" indent="0">
              <a:buNone/>
              <a:defRPr sz="2000" b="1">
                <a:solidFill>
                  <a:srgbClr val="C8712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1551384"/>
            <a:ext cx="3030141" cy="2963466"/>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83773" y="1071562"/>
            <a:ext cx="3031331" cy="479822"/>
          </a:xfrm>
        </p:spPr>
        <p:txBody>
          <a:bodyPr anchor="b"/>
          <a:lstStyle>
            <a:lvl1pPr marL="0" indent="0">
              <a:buNone/>
              <a:defRPr sz="2000" b="1">
                <a:solidFill>
                  <a:srgbClr val="C8712D"/>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3" y="1551384"/>
            <a:ext cx="3031331" cy="2963466"/>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342900" y="342900"/>
            <a:ext cx="6172200" cy="685800"/>
          </a:xfrm>
          <a:noFill/>
        </p:spPr>
        <p:txBody>
          <a:bodyPr/>
          <a:lstStyle/>
          <a:p>
            <a:r>
              <a:rPr lang="en-US" dirty="0"/>
              <a:t>Click To Edit Master Title Style</a:t>
            </a:r>
          </a:p>
        </p:txBody>
      </p:sp>
      <p:sp>
        <p:nvSpPr>
          <p:cNvPr id="9" name="Slide Number Placeholder 5"/>
          <p:cNvSpPr>
            <a:spLocks noGrp="1"/>
          </p:cNvSpPr>
          <p:nvPr>
            <p:ph type="sldNum" sz="quarter" idx="11"/>
          </p:nvPr>
        </p:nvSpPr>
        <p:spPr>
          <a:xfrm>
            <a:off x="6465194" y="4800600"/>
            <a:ext cx="346745"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342900" y="342900"/>
            <a:ext cx="6172200" cy="685800"/>
          </a:xfrm>
          <a:noFill/>
        </p:spPr>
        <p:txBody>
          <a:bodyPr/>
          <a:lstStyle/>
          <a:p>
            <a:r>
              <a:rPr lang="en-US" dirty="0"/>
              <a:t>Click To Edit Master Title Style</a:t>
            </a:r>
          </a:p>
        </p:txBody>
      </p:sp>
      <p:sp>
        <p:nvSpPr>
          <p:cNvPr id="5" name="Slide Number Placeholder 5"/>
          <p:cNvSpPr>
            <a:spLocks noGrp="1"/>
          </p:cNvSpPr>
          <p:nvPr>
            <p:ph type="sldNum" sz="quarter" idx="4"/>
          </p:nvPr>
        </p:nvSpPr>
        <p:spPr>
          <a:xfrm>
            <a:off x="6452316" y="4800600"/>
            <a:ext cx="359624"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4"/>
          </p:nvPr>
        </p:nvSpPr>
        <p:spPr>
          <a:xfrm>
            <a:off x="6490952" y="4800600"/>
            <a:ext cx="320987" cy="342900"/>
          </a:xfrm>
          <a:prstGeom prst="rect">
            <a:avLst/>
          </a:prstGeom>
        </p:spPr>
        <p:txBody>
          <a:bodyPr anchor="ctr" anchorCtr="0"/>
          <a:lstStyle>
            <a:lvl1pPr algn="r">
              <a:defRPr sz="900" b="1">
                <a:solidFill>
                  <a:schemeClr val="tx1">
                    <a:lumMod val="60000"/>
                    <a:lumOff val="40000"/>
                  </a:schemeClr>
                </a:solidFill>
              </a:defRPr>
            </a:lvl1pPr>
          </a:lstStyle>
          <a:p>
            <a:fld id="{F8E24598-D429-A34B-B4A6-5808099B37D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8">
            <a:extLst>
              <a:ext uri="{28A0092B-C50C-407E-A947-70E740481C1C}">
                <a14:useLocalDpi xmlns:a14="http://schemas.microsoft.com/office/drawing/2010/main" val="0"/>
              </a:ext>
            </a:extLst>
          </a:blip>
          <a:srcRect t="75185" b="17071"/>
          <a:stretch/>
        </p:blipFill>
        <p:spPr>
          <a:xfrm>
            <a:off x="4637" y="4766733"/>
            <a:ext cx="6853365" cy="397934"/>
          </a:xfrm>
          <a:prstGeom prst="rect">
            <a:avLst/>
          </a:prstGeom>
        </p:spPr>
      </p:pic>
      <p:sp>
        <p:nvSpPr>
          <p:cNvPr id="14" name="Slide Number Placeholder 5"/>
          <p:cNvSpPr>
            <a:spLocks noGrp="1"/>
          </p:cNvSpPr>
          <p:nvPr>
            <p:ph type="sldNum" sz="quarter" idx="4"/>
          </p:nvPr>
        </p:nvSpPr>
        <p:spPr>
          <a:xfrm>
            <a:off x="6420118" y="4781550"/>
            <a:ext cx="391821" cy="342900"/>
          </a:xfrm>
          <a:prstGeom prst="rect">
            <a:avLst/>
          </a:prstGeom>
        </p:spPr>
        <p:txBody>
          <a:bodyPr anchor="ctr" anchorCtr="0"/>
          <a:lstStyle>
            <a:lvl1pPr algn="r">
              <a:defRPr sz="900" b="1">
                <a:solidFill>
                  <a:schemeClr val="tx1">
                    <a:lumMod val="60000"/>
                    <a:lumOff val="40000"/>
                  </a:schemeClr>
                </a:solidFill>
              </a:defRPr>
            </a:lvl1pPr>
          </a:lstStyle>
          <a:p>
            <a:fld id="{6DAB3F6F-6A30-410C-8DAB-3E7769D71CBC}" type="slidenum">
              <a:rPr lang="en-US" smtClean="0"/>
              <a:pPr/>
              <a:t>‹#›</a:t>
            </a:fld>
            <a:endParaRPr lang="en-US" dirty="0"/>
          </a:p>
        </p:txBody>
      </p:sp>
      <p:sp>
        <p:nvSpPr>
          <p:cNvPr id="174084" name="Rectangle 4"/>
          <p:cNvSpPr>
            <a:spLocks noGrp="1" noChangeArrowheads="1"/>
          </p:cNvSpPr>
          <p:nvPr>
            <p:ph type="title"/>
          </p:nvPr>
        </p:nvSpPr>
        <p:spPr bwMode="auto">
          <a:xfrm>
            <a:off x="342900" y="342900"/>
            <a:ext cx="6172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p:ph type="body" idx="1"/>
          </p:nvPr>
        </p:nvSpPr>
        <p:spPr bwMode="auto">
          <a:xfrm>
            <a:off x="342900" y="1028700"/>
            <a:ext cx="6172200" cy="331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4087" name="Rectangle 7"/>
          <p:cNvSpPr>
            <a:spLocks noGrp="1" noChangeArrowheads="1"/>
          </p:cNvSpPr>
          <p:nvPr>
            <p:ph type="ftr" sz="quarter" idx="3"/>
          </p:nvPr>
        </p:nvSpPr>
        <p:spPr bwMode="auto">
          <a:xfrm>
            <a:off x="342900" y="4324350"/>
            <a:ext cx="21717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6" name="Date Placeholder 3"/>
          <p:cNvSpPr txBox="1">
            <a:spLocks/>
          </p:cNvSpPr>
          <p:nvPr/>
        </p:nvSpPr>
        <p:spPr>
          <a:xfrm rot="16200000">
            <a:off x="5855299" y="764843"/>
            <a:ext cx="1771652" cy="23375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dirty="0"/>
              <a:t>©2018 CliftonLarsonAllen LLP</a:t>
            </a:r>
          </a:p>
        </p:txBody>
      </p:sp>
      <p:pic>
        <p:nvPicPr>
          <p:cNvPr id="10" name="Picture 9"/>
          <p:cNvPicPr preferRelativeResize="0">
            <a:picLocks/>
          </p:cNvPicPr>
          <p:nvPr/>
        </p:nvPicPr>
        <p:blipFill>
          <a:blip r:embed="rId19" cstate="print">
            <a:extLst>
              <a:ext uri="{28A0092B-C50C-407E-A947-70E740481C1C}">
                <a14:useLocalDpi xmlns:a14="http://schemas.microsoft.com/office/drawing/2010/main" val="0"/>
              </a:ext>
            </a:extLst>
          </a:blip>
          <a:stretch>
            <a:fillRect/>
          </a:stretch>
        </p:blipFill>
        <p:spPr>
          <a:xfrm>
            <a:off x="228601" y="4826356"/>
            <a:ext cx="274320" cy="274320"/>
          </a:xfrm>
          <a:prstGeom prst="rect">
            <a:avLst/>
          </a:prstGeom>
        </p:spPr>
      </p:pic>
      <p:sp>
        <p:nvSpPr>
          <p:cNvPr id="11" name="TextBox 10"/>
          <p:cNvSpPr txBox="1"/>
          <p:nvPr userDrawn="1"/>
        </p:nvSpPr>
        <p:spPr>
          <a:xfrm>
            <a:off x="685182" y="4825690"/>
            <a:ext cx="41057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mn-lt"/>
                <a:ea typeface="+mn-ea"/>
                <a:cs typeface="+mn-cs"/>
              </a:rPr>
              <a:t>Create Opportunities</a:t>
            </a:r>
            <a:endParaRPr lang="en-US" sz="1100" b="0" kern="1200" dirty="0">
              <a:solidFill>
                <a:schemeClr val="bg1"/>
              </a:solidFill>
              <a:effectLst/>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79" r:id="rId2"/>
    <p:sldLayoutId id="2147483662" r:id="rId3"/>
    <p:sldLayoutId id="2147483677"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 id="2147483670" r:id="rId13"/>
    <p:sldLayoutId id="2147483675" r:id="rId14"/>
    <p:sldLayoutId id="2147483676" r:id="rId15"/>
    <p:sldLayoutId id="2147483681" r:id="rId16"/>
  </p:sldLayoutIdLst>
  <p:hf hdr="0" ftr="0" dt="0"/>
  <p:txStyles>
    <p:titleStyle>
      <a:lvl1pPr algn="l" rtl="0" eaLnBrk="1" fontAlgn="base" hangingPunct="1">
        <a:spcBef>
          <a:spcPct val="0"/>
        </a:spcBef>
        <a:spcAft>
          <a:spcPct val="0"/>
        </a:spcAft>
        <a:defRPr sz="3000" b="1">
          <a:solidFill>
            <a:srgbClr val="819F3D"/>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189"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377"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566"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754"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891" indent="-342891" algn="l" rtl="0" eaLnBrk="1" fontAlgn="base" hangingPunct="1">
        <a:spcBef>
          <a:spcPct val="20000"/>
        </a:spcBef>
        <a:spcAft>
          <a:spcPct val="0"/>
        </a:spcAft>
        <a:buChar char="•"/>
        <a:defRPr sz="2800">
          <a:solidFill>
            <a:srgbClr val="414142"/>
          </a:solidFill>
          <a:latin typeface="Calibri" pitchFamily="34" charset="0"/>
          <a:ea typeface="+mn-ea"/>
          <a:cs typeface="Calibri" pitchFamily="34" charset="0"/>
        </a:defRPr>
      </a:lvl1pPr>
      <a:lvl2pPr marL="742932" indent="-285744" algn="l" rtl="0" eaLnBrk="1" fontAlgn="base" hangingPunct="1">
        <a:spcBef>
          <a:spcPct val="20000"/>
        </a:spcBef>
        <a:spcAft>
          <a:spcPct val="0"/>
        </a:spcAft>
        <a:buChar char="–"/>
        <a:defRPr sz="2400">
          <a:solidFill>
            <a:srgbClr val="414142"/>
          </a:solidFill>
          <a:latin typeface="Calibri" pitchFamily="34" charset="0"/>
          <a:ea typeface="+mn-ea"/>
          <a:cs typeface="Calibri" pitchFamily="34" charset="0"/>
        </a:defRPr>
      </a:lvl2pPr>
      <a:lvl3pPr marL="1142971" indent="-228594" algn="l" rtl="0" eaLnBrk="1" fontAlgn="base" hangingPunct="1">
        <a:spcBef>
          <a:spcPct val="20000"/>
        </a:spcBef>
        <a:spcAft>
          <a:spcPct val="0"/>
        </a:spcAft>
        <a:buSzPct val="85000"/>
        <a:buFont typeface="Arial Narrow" pitchFamily="1" charset="0"/>
        <a:buChar char="◊"/>
        <a:defRPr sz="2000">
          <a:solidFill>
            <a:srgbClr val="414142"/>
          </a:solidFill>
          <a:latin typeface="Calibri" pitchFamily="34" charset="0"/>
          <a:ea typeface="+mn-ea"/>
          <a:cs typeface="Calibri" pitchFamily="34" charset="0"/>
        </a:defRPr>
      </a:lvl3pPr>
      <a:lvl4pPr marL="1600160" indent="-228594" algn="l" rtl="0" eaLnBrk="1" fontAlgn="base" hangingPunct="1">
        <a:spcBef>
          <a:spcPct val="20000"/>
        </a:spcBef>
        <a:spcAft>
          <a:spcPct val="0"/>
        </a:spcAft>
        <a:buChar char="•"/>
        <a:defRPr>
          <a:solidFill>
            <a:srgbClr val="414142"/>
          </a:solidFill>
          <a:latin typeface="Calibri" pitchFamily="34" charset="0"/>
          <a:ea typeface="+mn-ea"/>
          <a:cs typeface="Calibri" pitchFamily="34" charset="0"/>
        </a:defRPr>
      </a:lvl4pPr>
      <a:lvl5pPr marL="2057349" indent="-228594" algn="l" rtl="0" eaLnBrk="1" fontAlgn="base" hangingPunct="1">
        <a:spcBef>
          <a:spcPct val="20000"/>
        </a:spcBef>
        <a:spcAft>
          <a:spcPct val="0"/>
        </a:spcAft>
        <a:buFont typeface="Arial" charset="0"/>
        <a:buChar char="–"/>
        <a:defRPr>
          <a:solidFill>
            <a:srgbClr val="414142"/>
          </a:solidFill>
          <a:latin typeface="Calibri" pitchFamily="34" charset="0"/>
          <a:ea typeface="+mn-ea"/>
          <a:cs typeface="Calibri" pitchFamily="34" charset="0"/>
        </a:defRPr>
      </a:lvl5pPr>
      <a:lvl6pPr marL="2514537" indent="-228594" algn="l" rtl="0" eaLnBrk="1" fontAlgn="base" hangingPunct="1">
        <a:spcBef>
          <a:spcPct val="20000"/>
        </a:spcBef>
        <a:spcAft>
          <a:spcPct val="0"/>
        </a:spcAft>
        <a:buFont typeface="Arial" charset="0"/>
        <a:buChar char="–"/>
        <a:defRPr>
          <a:solidFill>
            <a:schemeClr val="tx1"/>
          </a:solidFill>
          <a:latin typeface="+mn-lt"/>
          <a:ea typeface="+mn-ea"/>
        </a:defRPr>
      </a:lvl6pPr>
      <a:lvl7pPr marL="2971726" indent="-228594" algn="l" rtl="0" eaLnBrk="1" fontAlgn="base" hangingPunct="1">
        <a:spcBef>
          <a:spcPct val="20000"/>
        </a:spcBef>
        <a:spcAft>
          <a:spcPct val="0"/>
        </a:spcAft>
        <a:buFont typeface="Arial" charset="0"/>
        <a:buChar char="–"/>
        <a:defRPr>
          <a:solidFill>
            <a:schemeClr val="tx1"/>
          </a:solidFill>
          <a:latin typeface="+mn-lt"/>
          <a:ea typeface="+mn-ea"/>
        </a:defRPr>
      </a:lvl7pPr>
      <a:lvl8pPr marL="3428914" indent="-228594" algn="l" rtl="0" eaLnBrk="1" fontAlgn="base" hangingPunct="1">
        <a:spcBef>
          <a:spcPct val="20000"/>
        </a:spcBef>
        <a:spcAft>
          <a:spcPct val="0"/>
        </a:spcAft>
        <a:buFont typeface="Arial" charset="0"/>
        <a:buChar char="–"/>
        <a:defRPr>
          <a:solidFill>
            <a:schemeClr val="tx1"/>
          </a:solidFill>
          <a:latin typeface="+mn-lt"/>
          <a:ea typeface="+mn-ea"/>
        </a:defRPr>
      </a:lvl8pPr>
      <a:lvl9pPr marL="3886103" indent="-228594"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Retirement Savings Plan</a:t>
            </a:r>
          </a:p>
        </p:txBody>
      </p:sp>
    </p:spTree>
    <p:extLst>
      <p:ext uri="{BB962C8B-B14F-4D97-AF65-F5344CB8AC3E}">
        <p14:creationId xmlns:p14="http://schemas.microsoft.com/office/powerpoint/2010/main" val="781423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Manage Your Emotions</a:t>
            </a:r>
          </a:p>
        </p:txBody>
      </p:sp>
      <p:sp>
        <p:nvSpPr>
          <p:cNvPr id="7" name="Slide Number Placeholder 6"/>
          <p:cNvSpPr>
            <a:spLocks noGrp="1"/>
          </p:cNvSpPr>
          <p:nvPr>
            <p:ph type="sldNum" sz="quarter" idx="11"/>
          </p:nvPr>
        </p:nvSpPr>
        <p:spPr/>
        <p:txBody>
          <a:bodyPr/>
          <a:lstStyle/>
          <a:p>
            <a:r>
              <a:rPr lang="en-US" dirty="0">
                <a:solidFill>
                  <a:srgbClr val="000000">
                    <a:lumMod val="65000"/>
                    <a:lumOff val="35000"/>
                  </a:srgbClr>
                </a:solidFill>
              </a:rPr>
              <a:t>  </a:t>
            </a:r>
            <a:fld id="{7A7365A7-DF62-4B8C-8E04-515E6D421211}" type="slidenum">
              <a:rPr lang="en-US" smtClean="0">
                <a:solidFill>
                  <a:srgbClr val="7B181A"/>
                </a:solidFill>
              </a:rPr>
              <a:pPr/>
              <a:t>10</a:t>
            </a:fld>
            <a:endParaRPr lang="en-US" dirty="0">
              <a:solidFill>
                <a:srgbClr val="7B181A"/>
              </a:solidFill>
            </a:endParaRPr>
          </a:p>
        </p:txBody>
      </p:sp>
      <p:sp>
        <p:nvSpPr>
          <p:cNvPr id="11" name="Text Placeholder 10"/>
          <p:cNvSpPr>
            <a:spLocks noGrp="1"/>
          </p:cNvSpPr>
          <p:nvPr>
            <p:ph sz="quarter" idx="14"/>
          </p:nvPr>
        </p:nvSpPr>
        <p:spPr>
          <a:xfrm>
            <a:off x="4362116" y="661962"/>
            <a:ext cx="2141649" cy="3775091"/>
          </a:xfrm>
        </p:spPr>
        <p:txBody>
          <a:bodyPr/>
          <a:lstStyle/>
          <a:p>
            <a:endParaRPr lang="en-US" dirty="0"/>
          </a:p>
          <a:p>
            <a:pPr>
              <a:spcBef>
                <a:spcPts val="1191"/>
              </a:spcBef>
            </a:pPr>
            <a:endParaRPr lang="en-US" dirty="0"/>
          </a:p>
          <a:p>
            <a:pPr>
              <a:spcBef>
                <a:spcPts val="1191"/>
              </a:spcBef>
            </a:pPr>
            <a:endParaRPr lang="en-US" dirty="0"/>
          </a:p>
          <a:p>
            <a:pPr>
              <a:spcBef>
                <a:spcPts val="1191"/>
              </a:spcBef>
            </a:pPr>
            <a:endParaRPr lang="en-US" sz="1200" dirty="0"/>
          </a:p>
          <a:p>
            <a:pPr>
              <a:spcBef>
                <a:spcPts val="1191"/>
              </a:spcBef>
            </a:pPr>
            <a:endParaRPr lang="en-US" sz="1200" dirty="0"/>
          </a:p>
          <a:p>
            <a:pPr>
              <a:lnSpc>
                <a:spcPct val="100000"/>
              </a:lnSpc>
              <a:spcBef>
                <a:spcPts val="0"/>
              </a:spcBef>
            </a:pPr>
            <a:r>
              <a:rPr lang="en-US" sz="1050" dirty="0"/>
              <a:t>Daily market news and </a:t>
            </a:r>
            <a:br>
              <a:rPr lang="en-US" sz="1050" dirty="0"/>
            </a:br>
            <a:r>
              <a:rPr lang="en-US" sz="1050" dirty="0"/>
              <a:t>commentary can challenge</a:t>
            </a:r>
            <a:br>
              <a:rPr lang="en-US" sz="1050" dirty="0"/>
            </a:br>
            <a:r>
              <a:rPr lang="en-US" sz="1050" dirty="0"/>
              <a:t>your investment discipline. </a:t>
            </a:r>
            <a:br>
              <a:rPr lang="en-US" sz="1050" dirty="0"/>
            </a:br>
            <a:r>
              <a:rPr lang="en-US" sz="1050" dirty="0"/>
              <a:t>Some messages stir anxiety about the future while others tempt you to chase the latest investment fad.</a:t>
            </a:r>
          </a:p>
          <a:p>
            <a:pPr>
              <a:lnSpc>
                <a:spcPct val="100000"/>
              </a:lnSpc>
              <a:spcBef>
                <a:spcPts val="0"/>
              </a:spcBef>
            </a:pPr>
            <a:r>
              <a:rPr lang="en-US" sz="1050" dirty="0"/>
              <a:t>When tested, consider the </a:t>
            </a:r>
            <a:br>
              <a:rPr lang="en-US" sz="1050" dirty="0"/>
            </a:br>
            <a:r>
              <a:rPr lang="en-US" sz="1050" dirty="0"/>
              <a:t>source and maintain a </a:t>
            </a:r>
            <a:br>
              <a:rPr lang="en-US" sz="1050" dirty="0"/>
            </a:br>
            <a:r>
              <a:rPr lang="en-US" sz="1050" dirty="0"/>
              <a:t>long-term perspective.</a:t>
            </a:r>
          </a:p>
          <a:p>
            <a:endParaRPr lang="en-US" dirty="0"/>
          </a:p>
        </p:txBody>
      </p:sp>
      <p:sp>
        <p:nvSpPr>
          <p:cNvPr id="10" name="Text Placeholder 9"/>
          <p:cNvSpPr>
            <a:spLocks noGrp="1"/>
          </p:cNvSpPr>
          <p:nvPr>
            <p:ph type="body" sz="quarter" idx="15"/>
          </p:nvPr>
        </p:nvSpPr>
        <p:spPr/>
        <p:txBody>
          <a:bodyPr/>
          <a:lstStyle/>
          <a:p>
            <a:r>
              <a:rPr lang="en-US"/>
              <a:t>For illustrative purposes only.</a:t>
            </a:r>
            <a:endParaRPr lang="en-US" dirty="0"/>
          </a:p>
        </p:txBody>
      </p:sp>
      <p:sp>
        <p:nvSpPr>
          <p:cNvPr id="12" name="Title 10"/>
          <p:cNvSpPr txBox="1">
            <a:spLocks/>
          </p:cNvSpPr>
          <p:nvPr/>
        </p:nvSpPr>
        <p:spPr>
          <a:xfrm>
            <a:off x="488695" y="1001297"/>
            <a:ext cx="3495151" cy="375386"/>
          </a:xfrm>
          <a:prstGeom prst="rect">
            <a:avLst/>
          </a:prstGeom>
        </p:spPr>
        <p:txBody>
          <a:bodyPr vert="horz" lIns="60512" tIns="36307" rIns="60512" bIns="36307" rtlCol="0" anchor="t">
            <a:noAutofit/>
          </a:bodyPr>
          <a:lstStyle>
            <a:lvl1pPr algn="l" defTabSz="1018824" rtl="0" eaLnBrk="1" latinLnBrk="0" hangingPunct="1">
              <a:spcBef>
                <a:spcPct val="0"/>
              </a:spcBef>
              <a:buNone/>
              <a:defRPr sz="2600" kern="1200">
                <a:solidFill>
                  <a:schemeClr val="accent1"/>
                </a:solidFill>
                <a:latin typeface="Arial" pitchFamily="34" charset="0"/>
                <a:ea typeface="+mj-ea"/>
                <a:cs typeface="Arial" pitchFamily="34" charset="0"/>
              </a:defRPr>
            </a:lvl1pPr>
          </a:lstStyle>
          <a:p>
            <a:pPr fontAlgn="base">
              <a:spcAft>
                <a:spcPct val="0"/>
              </a:spcAft>
            </a:pPr>
            <a:r>
              <a:rPr lang="en-US" sz="1059" b="1" dirty="0">
                <a:solidFill>
                  <a:srgbClr val="000000"/>
                </a:solidFill>
              </a:rPr>
              <a:t>Reactive Investing in a Market Cycle</a:t>
            </a:r>
            <a:endParaRPr lang="en-US" sz="794" dirty="0">
              <a:solidFill>
                <a:srgbClr val="000000"/>
              </a:solidFill>
            </a:endParaRPr>
          </a:p>
        </p:txBody>
      </p:sp>
      <p:grpSp>
        <p:nvGrpSpPr>
          <p:cNvPr id="4" name="Group 3"/>
          <p:cNvGrpSpPr/>
          <p:nvPr/>
        </p:nvGrpSpPr>
        <p:grpSpPr>
          <a:xfrm>
            <a:off x="110965" y="1314451"/>
            <a:ext cx="3546636" cy="1719995"/>
            <a:chOff x="-154110" y="2577023"/>
            <a:chExt cx="6846205" cy="3290196"/>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3160234"/>
              <a:ext cx="5095875" cy="2123775"/>
            </a:xfrm>
            <a:prstGeom prst="rect">
              <a:avLst/>
            </a:prstGeom>
          </p:spPr>
        </p:pic>
        <p:sp>
          <p:nvSpPr>
            <p:cNvPr id="13" name="Title 10"/>
            <p:cNvSpPr txBox="1">
              <a:spLocks/>
            </p:cNvSpPr>
            <p:nvPr/>
          </p:nvSpPr>
          <p:spPr>
            <a:xfrm>
              <a:off x="2111343" y="4243370"/>
              <a:ext cx="2140613" cy="447078"/>
            </a:xfrm>
            <a:prstGeom prst="rect">
              <a:avLst/>
            </a:prstGeom>
          </p:spPr>
          <p:txBody>
            <a:bodyPr vert="horz" lIns="60512" tIns="36307" rIns="60512" bIns="36307" rtlCol="0" anchor="t">
              <a:noAutofit/>
            </a:bodyPr>
            <a:lstStyle>
              <a:lvl1pPr algn="l" defTabSz="1018824" rtl="0" eaLnBrk="1" latinLnBrk="0" hangingPunct="1">
                <a:spcBef>
                  <a:spcPct val="0"/>
                </a:spcBef>
                <a:buNone/>
                <a:defRPr sz="2600" kern="1200">
                  <a:solidFill>
                    <a:schemeClr val="accent1"/>
                  </a:solidFill>
                  <a:latin typeface="Arial" pitchFamily="34" charset="0"/>
                  <a:ea typeface="+mj-ea"/>
                  <a:cs typeface="Arial" pitchFamily="34" charset="0"/>
                </a:defRPr>
              </a:lvl1pPr>
            </a:lstStyle>
            <a:p>
              <a:pPr algn="ctr" fontAlgn="base">
                <a:spcAft>
                  <a:spcPct val="0"/>
                </a:spcAft>
              </a:pPr>
              <a:r>
                <a:rPr lang="en-US" sz="1059" dirty="0">
                  <a:solidFill>
                    <a:srgbClr val="159CBF"/>
                  </a:solidFill>
                  <a:latin typeface="Avenir LT 65 Medium" panose="020B0603020000020003" pitchFamily="34" charset="0"/>
                </a:rPr>
                <a:t>Nervousness</a:t>
              </a:r>
            </a:p>
          </p:txBody>
        </p:sp>
        <p:sp>
          <p:nvSpPr>
            <p:cNvPr id="14" name="Title 10"/>
            <p:cNvSpPr txBox="1">
              <a:spLocks/>
            </p:cNvSpPr>
            <p:nvPr/>
          </p:nvSpPr>
          <p:spPr>
            <a:xfrm>
              <a:off x="-154110" y="4243370"/>
              <a:ext cx="2140613" cy="447078"/>
            </a:xfrm>
            <a:prstGeom prst="rect">
              <a:avLst/>
            </a:prstGeom>
          </p:spPr>
          <p:txBody>
            <a:bodyPr vert="horz" lIns="60512" tIns="36307" rIns="60512" bIns="36307" rtlCol="0" anchor="t">
              <a:noAutofit/>
            </a:bodyPr>
            <a:lstStyle>
              <a:lvl1pPr algn="l" defTabSz="1018824" rtl="0" eaLnBrk="1" latinLnBrk="0" hangingPunct="1">
                <a:spcBef>
                  <a:spcPct val="0"/>
                </a:spcBef>
                <a:buNone/>
                <a:defRPr sz="2600" kern="1200">
                  <a:solidFill>
                    <a:schemeClr val="accent1"/>
                  </a:solidFill>
                  <a:latin typeface="Arial" pitchFamily="34" charset="0"/>
                  <a:ea typeface="+mj-ea"/>
                  <a:cs typeface="Arial" pitchFamily="34" charset="0"/>
                </a:defRPr>
              </a:lvl1pPr>
            </a:lstStyle>
            <a:p>
              <a:pPr algn="ctr" fontAlgn="base">
                <a:spcAft>
                  <a:spcPct val="0"/>
                </a:spcAft>
              </a:pPr>
              <a:r>
                <a:rPr lang="en-US" sz="1059" dirty="0">
                  <a:solidFill>
                    <a:srgbClr val="159CBF"/>
                  </a:solidFill>
                  <a:latin typeface="Avenir LT 65 Medium" panose="020B0603020000020003" pitchFamily="34" charset="0"/>
                </a:rPr>
                <a:t>Optimism</a:t>
              </a:r>
            </a:p>
          </p:txBody>
        </p:sp>
        <p:sp>
          <p:nvSpPr>
            <p:cNvPr id="16" name="Title 10"/>
            <p:cNvSpPr txBox="1">
              <a:spLocks/>
            </p:cNvSpPr>
            <p:nvPr/>
          </p:nvSpPr>
          <p:spPr>
            <a:xfrm>
              <a:off x="3268711" y="4748631"/>
              <a:ext cx="2140613" cy="447078"/>
            </a:xfrm>
            <a:prstGeom prst="rect">
              <a:avLst/>
            </a:prstGeom>
          </p:spPr>
          <p:txBody>
            <a:bodyPr vert="horz" lIns="60512" tIns="36307" rIns="60512" bIns="36307" rtlCol="0" anchor="t">
              <a:noAutofit/>
            </a:bodyPr>
            <a:lstStyle>
              <a:lvl1pPr algn="l" defTabSz="1018824" rtl="0" eaLnBrk="1" latinLnBrk="0" hangingPunct="1">
                <a:spcBef>
                  <a:spcPct val="0"/>
                </a:spcBef>
                <a:buNone/>
                <a:defRPr sz="2600" kern="1200">
                  <a:solidFill>
                    <a:schemeClr val="accent1"/>
                  </a:solidFill>
                  <a:latin typeface="Arial" pitchFamily="34" charset="0"/>
                  <a:ea typeface="+mj-ea"/>
                  <a:cs typeface="Arial" pitchFamily="34" charset="0"/>
                </a:defRPr>
              </a:lvl1pPr>
            </a:lstStyle>
            <a:p>
              <a:pPr algn="ctr" fontAlgn="base">
                <a:spcAft>
                  <a:spcPct val="0"/>
                </a:spcAft>
              </a:pPr>
              <a:r>
                <a:rPr lang="en-US" sz="1059" dirty="0">
                  <a:solidFill>
                    <a:srgbClr val="159CBF"/>
                  </a:solidFill>
                  <a:latin typeface="Avenir LT 65 Medium" panose="020B0603020000020003" pitchFamily="34" charset="0"/>
                </a:rPr>
                <a:t>Fear</a:t>
              </a:r>
            </a:p>
          </p:txBody>
        </p:sp>
        <p:sp>
          <p:nvSpPr>
            <p:cNvPr id="17" name="Title 10"/>
            <p:cNvSpPr txBox="1">
              <a:spLocks/>
            </p:cNvSpPr>
            <p:nvPr/>
          </p:nvSpPr>
          <p:spPr>
            <a:xfrm>
              <a:off x="966546" y="3293105"/>
              <a:ext cx="2140613" cy="447078"/>
            </a:xfrm>
            <a:prstGeom prst="rect">
              <a:avLst/>
            </a:prstGeom>
          </p:spPr>
          <p:txBody>
            <a:bodyPr vert="horz" lIns="60512" tIns="36307" rIns="60512" bIns="36307" rtlCol="0" anchor="t">
              <a:noAutofit/>
            </a:bodyPr>
            <a:lstStyle>
              <a:lvl1pPr algn="l" defTabSz="1018824" rtl="0" eaLnBrk="1" latinLnBrk="0" hangingPunct="1">
                <a:spcBef>
                  <a:spcPct val="0"/>
                </a:spcBef>
                <a:buNone/>
                <a:defRPr sz="2600" kern="1200">
                  <a:solidFill>
                    <a:schemeClr val="accent1"/>
                  </a:solidFill>
                  <a:latin typeface="Arial" pitchFamily="34" charset="0"/>
                  <a:ea typeface="+mj-ea"/>
                  <a:cs typeface="Arial" pitchFamily="34" charset="0"/>
                </a:defRPr>
              </a:lvl1pPr>
            </a:lstStyle>
            <a:p>
              <a:pPr algn="ctr" fontAlgn="base">
                <a:spcAft>
                  <a:spcPct val="0"/>
                </a:spcAft>
              </a:pPr>
              <a:r>
                <a:rPr lang="en-US" sz="1059" dirty="0">
                  <a:solidFill>
                    <a:srgbClr val="159CBF"/>
                  </a:solidFill>
                  <a:latin typeface="Avenir LT 65 Medium" panose="020B0603020000020003" pitchFamily="34" charset="0"/>
                </a:rPr>
                <a:t>Elation</a:t>
              </a:r>
            </a:p>
          </p:txBody>
        </p:sp>
        <p:sp>
          <p:nvSpPr>
            <p:cNvPr id="18" name="Title 10"/>
            <p:cNvSpPr txBox="1">
              <a:spLocks/>
            </p:cNvSpPr>
            <p:nvPr/>
          </p:nvSpPr>
          <p:spPr>
            <a:xfrm>
              <a:off x="969350" y="2577023"/>
              <a:ext cx="2140613" cy="447078"/>
            </a:xfrm>
            <a:prstGeom prst="rect">
              <a:avLst/>
            </a:prstGeom>
          </p:spPr>
          <p:txBody>
            <a:bodyPr vert="horz" lIns="60512" tIns="36307" rIns="60512" bIns="36307" rtlCol="0" anchor="t">
              <a:noAutofit/>
            </a:bodyPr>
            <a:lstStyle>
              <a:defPPr>
                <a:defRPr lang="en-US"/>
              </a:defPPr>
              <a:lvl1pPr algn="ctr" defTabSz="1018824" eaLnBrk="1" latinLnBrk="0" hangingPunct="1">
                <a:buNone/>
                <a:defRPr sz="1600">
                  <a:solidFill>
                    <a:srgbClr val="70C4D9"/>
                  </a:solidFill>
                  <a:latin typeface="Avenir LT 65 Medium" panose="020B0603020000020003" pitchFamily="34" charset="0"/>
                </a:defRPr>
              </a:lvl1pPr>
            </a:lstStyle>
            <a:p>
              <a:pPr fontAlgn="base">
                <a:spcBef>
                  <a:spcPct val="0"/>
                </a:spcBef>
                <a:spcAft>
                  <a:spcPct val="0"/>
                </a:spcAft>
              </a:pPr>
              <a:r>
                <a:rPr lang="en-US" sz="1059" dirty="0">
                  <a:solidFill>
                    <a:srgbClr val="000000"/>
                  </a:solidFill>
                  <a:cs typeface="Arial" pitchFamily="34" charset="0"/>
                </a:rPr>
                <a:t>HIGHER PRICES</a:t>
              </a:r>
            </a:p>
          </p:txBody>
        </p:sp>
        <p:sp>
          <p:nvSpPr>
            <p:cNvPr id="19" name="Title 10"/>
            <p:cNvSpPr txBox="1">
              <a:spLocks/>
            </p:cNvSpPr>
            <p:nvPr/>
          </p:nvSpPr>
          <p:spPr>
            <a:xfrm>
              <a:off x="3282395" y="5420141"/>
              <a:ext cx="2140613" cy="447078"/>
            </a:xfrm>
            <a:prstGeom prst="rect">
              <a:avLst/>
            </a:prstGeom>
          </p:spPr>
          <p:txBody>
            <a:bodyPr vert="horz" lIns="60512" tIns="36307" rIns="60512" bIns="36307" rtlCol="0" anchor="t">
              <a:noAutofit/>
            </a:bodyPr>
            <a:lstStyle>
              <a:defPPr>
                <a:defRPr lang="en-US"/>
              </a:defPPr>
              <a:lvl1pPr algn="ctr" defTabSz="1018824" eaLnBrk="1" latinLnBrk="0" hangingPunct="1">
                <a:buNone/>
                <a:defRPr sz="1600">
                  <a:solidFill>
                    <a:srgbClr val="70C4D9"/>
                  </a:solidFill>
                  <a:latin typeface="Avenir LT 65 Medium" panose="020B0603020000020003" pitchFamily="34" charset="0"/>
                </a:defRPr>
              </a:lvl1pPr>
            </a:lstStyle>
            <a:p>
              <a:pPr fontAlgn="base">
                <a:spcBef>
                  <a:spcPct val="0"/>
                </a:spcBef>
                <a:spcAft>
                  <a:spcPct val="0"/>
                </a:spcAft>
              </a:pPr>
              <a:r>
                <a:rPr lang="en-US" sz="1059" dirty="0">
                  <a:solidFill>
                    <a:srgbClr val="000000"/>
                  </a:solidFill>
                  <a:cs typeface="Arial" pitchFamily="34" charset="0"/>
                </a:rPr>
                <a:t>LOWER PRICES</a:t>
              </a:r>
            </a:p>
          </p:txBody>
        </p:sp>
        <p:sp>
          <p:nvSpPr>
            <p:cNvPr id="20" name="Title 10"/>
            <p:cNvSpPr txBox="1">
              <a:spLocks/>
            </p:cNvSpPr>
            <p:nvPr/>
          </p:nvSpPr>
          <p:spPr>
            <a:xfrm>
              <a:off x="4193405" y="3762599"/>
              <a:ext cx="2498690" cy="521864"/>
            </a:xfrm>
            <a:prstGeom prst="rect">
              <a:avLst/>
            </a:prstGeom>
          </p:spPr>
          <p:txBody>
            <a:bodyPr vert="horz" lIns="60512" tIns="36307" rIns="60512" bIns="36307" rtlCol="0" anchor="t">
              <a:noAutofit/>
            </a:bodyPr>
            <a:lstStyle>
              <a:defPPr>
                <a:defRPr lang="en-US"/>
              </a:defPPr>
              <a:lvl1pPr algn="ctr" defTabSz="1018824" eaLnBrk="1" latinLnBrk="0" hangingPunct="1">
                <a:buNone/>
                <a:defRPr sz="1600">
                  <a:solidFill>
                    <a:srgbClr val="D9E155"/>
                  </a:solidFill>
                  <a:latin typeface="Avenir LT 65 Medium" panose="020B0603020000020003" pitchFamily="34" charset="0"/>
                </a:defRPr>
              </a:lvl1pPr>
            </a:lstStyle>
            <a:p>
              <a:pPr fontAlgn="base">
                <a:spcBef>
                  <a:spcPct val="0"/>
                </a:spcBef>
                <a:spcAft>
                  <a:spcPct val="0"/>
                </a:spcAft>
              </a:pPr>
              <a:r>
                <a:rPr lang="en-US" sz="1059" dirty="0">
                  <a:solidFill>
                    <a:srgbClr val="159CBF"/>
                  </a:solidFill>
                  <a:cs typeface="Arial" pitchFamily="34" charset="0"/>
                </a:rPr>
                <a:t>Optimism</a:t>
              </a:r>
            </a:p>
          </p:txBody>
        </p:sp>
      </p:grpSp>
      <p:sp>
        <p:nvSpPr>
          <p:cNvPr id="21" name="TextBox 20"/>
          <p:cNvSpPr txBox="1"/>
          <p:nvPr/>
        </p:nvSpPr>
        <p:spPr>
          <a:xfrm>
            <a:off x="-493759" y="2738"/>
            <a:ext cx="484094" cy="275717"/>
          </a:xfrm>
          <a:prstGeom prst="rect">
            <a:avLst/>
          </a:prstGeom>
          <a:noFill/>
        </p:spPr>
        <p:txBody>
          <a:bodyPr wrap="square" rtlCol="0">
            <a:spAutoFit/>
          </a:bodyPr>
          <a:lstStyle/>
          <a:p>
            <a:pPr algn="ctr" fontAlgn="base">
              <a:spcBef>
                <a:spcPct val="0"/>
              </a:spcBef>
              <a:spcAft>
                <a:spcPct val="0"/>
              </a:spcAft>
            </a:pPr>
            <a:r>
              <a:rPr lang="en-US" sz="596" dirty="0">
                <a:solidFill>
                  <a:srgbClr val="000000"/>
                </a:solidFill>
                <a:latin typeface="Avenir LT Com 55 Roman" pitchFamily="34" charset="0"/>
                <a:cs typeface="Arial" pitchFamily="34" charset="0"/>
              </a:rPr>
              <a:t>SC: LC21</a:t>
            </a:r>
          </a:p>
        </p:txBody>
      </p:sp>
      <p:sp>
        <p:nvSpPr>
          <p:cNvPr id="22" name="TextBox 21"/>
          <p:cNvSpPr txBox="1"/>
          <p:nvPr/>
        </p:nvSpPr>
        <p:spPr>
          <a:xfrm>
            <a:off x="6939589" y="3938"/>
            <a:ext cx="1313543" cy="658023"/>
          </a:xfrm>
          <a:prstGeom prst="rect">
            <a:avLst/>
          </a:prstGeom>
          <a:solidFill>
            <a:schemeClr val="accent4">
              <a:lumMod val="60000"/>
              <a:lumOff val="40000"/>
            </a:schemeClr>
          </a:solidFill>
        </p:spPr>
        <p:txBody>
          <a:bodyPr wrap="square" rtlCol="0">
            <a:noAutofit/>
          </a:bodyPr>
          <a:lstStyle/>
          <a:p>
            <a:pPr fontAlgn="base">
              <a:spcBef>
                <a:spcPct val="0"/>
              </a:spcBef>
              <a:spcAft>
                <a:spcPct val="0"/>
              </a:spcAft>
            </a:pPr>
            <a:r>
              <a:rPr lang="en-US" sz="662" dirty="0">
                <a:solidFill>
                  <a:srgbClr val="000000"/>
                </a:solidFill>
                <a:latin typeface="Avenir LT Com 55 Roman" pitchFamily="34" charset="0"/>
                <a:cs typeface="Arial" pitchFamily="34" charset="0"/>
              </a:rPr>
              <a:t>Pursuing a Better Investment Experience</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56971">
            <a:off x="4015492" y="747750"/>
            <a:ext cx="2720284" cy="1064414"/>
          </a:xfrm>
          <a:prstGeom prst="rect">
            <a:avLst/>
          </a:prstGeom>
        </p:spPr>
      </p:pic>
      <p:sp>
        <p:nvSpPr>
          <p:cNvPr id="3" name="Rectangle 2"/>
          <p:cNvSpPr/>
          <p:nvPr/>
        </p:nvSpPr>
        <p:spPr>
          <a:xfrm>
            <a:off x="406890" y="3335561"/>
            <a:ext cx="3429000" cy="738664"/>
          </a:xfrm>
          <a:prstGeom prst="rect">
            <a:avLst/>
          </a:prstGeom>
        </p:spPr>
        <p:txBody>
          <a:bodyPr>
            <a:spAutoFit/>
          </a:bodyPr>
          <a:lstStyle/>
          <a:p>
            <a:r>
              <a:rPr lang="en-US" sz="1050" dirty="0">
                <a:latin typeface="Arial" panose="020B0604020202020204" pitchFamily="34" charset="0"/>
                <a:cs typeface="Arial" panose="020B0604020202020204" pitchFamily="34" charset="0"/>
              </a:rPr>
              <a:t>Many people struggle to separate their emotions from investing. Markets go up and down. Reacting to current market conditions may lead to making poor investment decisions at the worst times.</a:t>
            </a:r>
          </a:p>
        </p:txBody>
      </p:sp>
    </p:spTree>
    <p:extLst>
      <p:ext uri="{BB962C8B-B14F-4D97-AF65-F5344CB8AC3E}">
        <p14:creationId xmlns:p14="http://schemas.microsoft.com/office/powerpoint/2010/main" val="35435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Investing and Emotions</a:t>
            </a:r>
          </a:p>
        </p:txBody>
      </p:sp>
      <p:sp>
        <p:nvSpPr>
          <p:cNvPr id="3" name="Slide Number Placeholder 2"/>
          <p:cNvSpPr>
            <a:spLocks noGrp="1"/>
          </p:cNvSpPr>
          <p:nvPr>
            <p:ph type="sldNum" sz="quarter" idx="4"/>
          </p:nvPr>
        </p:nvSpPr>
        <p:spPr/>
        <p:txBody>
          <a:bodyPr/>
          <a:lstStyle/>
          <a:p>
            <a:fld id="{F8E24598-D429-A34B-B4A6-5808099B37D3}" type="slidenum">
              <a:rPr lang="en-US" smtClean="0"/>
              <a:pPr/>
              <a:t>11</a:t>
            </a:fld>
            <a:endParaRPr lang="en-US" dirty="0"/>
          </a:p>
        </p:txBody>
      </p:sp>
      <p:pic>
        <p:nvPicPr>
          <p:cNvPr id="4" name="Picture 3"/>
          <p:cNvPicPr>
            <a:picLocks noChangeAspect="1"/>
          </p:cNvPicPr>
          <p:nvPr/>
        </p:nvPicPr>
        <p:blipFill rotWithShape="1">
          <a:blip r:embed="rId2"/>
          <a:srcRect t="1542"/>
          <a:stretch/>
        </p:blipFill>
        <p:spPr>
          <a:xfrm>
            <a:off x="488008" y="1155032"/>
            <a:ext cx="5620727" cy="3351707"/>
          </a:xfrm>
          <a:prstGeom prst="rect">
            <a:avLst/>
          </a:prstGeom>
        </p:spPr>
      </p:pic>
    </p:spTree>
    <p:extLst>
      <p:ext uri="{BB962C8B-B14F-4D97-AF65-F5344CB8AC3E}">
        <p14:creationId xmlns:p14="http://schemas.microsoft.com/office/powerpoint/2010/main" val="258385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Ranges of Returns Over Time</a:t>
            </a:r>
          </a:p>
        </p:txBody>
      </p:sp>
      <p:pic>
        <p:nvPicPr>
          <p:cNvPr id="4" name="Content Placeholder 3"/>
          <p:cNvPicPr>
            <a:picLocks noGrp="1" noChangeAspect="1"/>
          </p:cNvPicPr>
          <p:nvPr>
            <p:ph idx="1"/>
          </p:nvPr>
        </p:nvPicPr>
        <p:blipFill>
          <a:blip r:embed="rId2"/>
          <a:stretch>
            <a:fillRect/>
          </a:stretch>
        </p:blipFill>
        <p:spPr>
          <a:xfrm>
            <a:off x="376140" y="1085850"/>
            <a:ext cx="6105719" cy="3429000"/>
          </a:xfrm>
          <a:prstGeom prst="rect">
            <a:avLst/>
          </a:prstGeom>
        </p:spPr>
      </p:pic>
    </p:spTree>
    <p:extLst>
      <p:ext uri="{BB962C8B-B14F-4D97-AF65-F5344CB8AC3E}">
        <p14:creationId xmlns:p14="http://schemas.microsoft.com/office/powerpoint/2010/main" val="150917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2"/>
            <a:ext cx="6172200" cy="606029"/>
          </a:xfrm>
        </p:spPr>
        <p:txBody>
          <a:bodyPr>
            <a:normAutofit/>
          </a:bodyPr>
          <a:lstStyle/>
          <a:p>
            <a:pPr algn="ctr"/>
            <a:r>
              <a:rPr lang="en-US" sz="2400" dirty="0">
                <a:solidFill>
                  <a:schemeClr val="accent2"/>
                </a:solidFill>
                <a:ea typeface="+mn-ea"/>
                <a:cs typeface="+mn-cs"/>
              </a:rPr>
              <a:t>Online Enrollment Process</a:t>
            </a:r>
          </a:p>
        </p:txBody>
      </p:sp>
      <p:sp>
        <p:nvSpPr>
          <p:cNvPr id="4" name="TextBox 3"/>
          <p:cNvSpPr txBox="1"/>
          <p:nvPr/>
        </p:nvSpPr>
        <p:spPr>
          <a:xfrm>
            <a:off x="456654" y="3496161"/>
            <a:ext cx="5429250" cy="1061829"/>
          </a:xfrm>
          <a:prstGeom prst="rect">
            <a:avLst/>
          </a:prstGeom>
          <a:noFill/>
        </p:spPr>
        <p:txBody>
          <a:bodyPr wrap="square" rtlCol="0">
            <a:spAutoFit/>
          </a:bodyPr>
          <a:lstStyle/>
          <a:p>
            <a:pPr marL="214308" indent="-214308">
              <a:buFont typeface="Arial" pitchFamily="34" charset="0"/>
              <a:buChar char="•"/>
            </a:pPr>
            <a:r>
              <a:rPr lang="en-US" sz="2100" b="1" dirty="0"/>
              <a:t>  www.WebAccountLink.com</a:t>
            </a:r>
          </a:p>
          <a:p>
            <a:pPr marL="342900" indent="-342900">
              <a:spcBef>
                <a:spcPct val="0"/>
              </a:spcBef>
              <a:buFont typeface="Arial" panose="020B0604020202020204" pitchFamily="34" charset="0"/>
              <a:buChar char="•"/>
            </a:pPr>
            <a:r>
              <a:rPr lang="en-US" sz="2100" dirty="0"/>
              <a:t>Initial Username (SSN): XXXXXXXXX</a:t>
            </a:r>
          </a:p>
          <a:p>
            <a:pPr marL="342900" indent="-342900">
              <a:spcBef>
                <a:spcPct val="0"/>
              </a:spcBef>
              <a:buFont typeface="Arial" panose="020B0604020202020204" pitchFamily="34" charset="0"/>
              <a:buChar char="•"/>
            </a:pPr>
            <a:r>
              <a:rPr lang="en-US" sz="2100" dirty="0"/>
              <a:t>Initial Password (Last 4 Digits of SSN): XXXX</a:t>
            </a:r>
          </a:p>
        </p:txBody>
      </p:sp>
      <p:pic>
        <p:nvPicPr>
          <p:cNvPr id="3" name="Picture 2"/>
          <p:cNvPicPr>
            <a:picLocks noChangeAspect="1"/>
          </p:cNvPicPr>
          <p:nvPr/>
        </p:nvPicPr>
        <p:blipFill>
          <a:blip r:embed="rId2"/>
          <a:stretch>
            <a:fillRect/>
          </a:stretch>
        </p:blipFill>
        <p:spPr>
          <a:xfrm>
            <a:off x="456654" y="875767"/>
            <a:ext cx="5586636" cy="2553233"/>
          </a:xfrm>
          <a:prstGeom prst="rect">
            <a:avLst/>
          </a:prstGeom>
          <a:effectLst>
            <a:glow rad="101600">
              <a:schemeClr val="tx1">
                <a:alpha val="60000"/>
              </a:schemeClr>
            </a:glow>
          </a:effectLst>
        </p:spPr>
      </p:pic>
    </p:spTree>
    <p:extLst>
      <p:ext uri="{BB962C8B-B14F-4D97-AF65-F5344CB8AC3E}">
        <p14:creationId xmlns:p14="http://schemas.microsoft.com/office/powerpoint/2010/main" val="76391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14302"/>
            <a:ext cx="6172200" cy="491729"/>
          </a:xfrm>
        </p:spPr>
        <p:txBody>
          <a:bodyPr>
            <a:normAutofit/>
          </a:bodyPr>
          <a:lstStyle/>
          <a:p>
            <a:pPr algn="ctr"/>
            <a:r>
              <a:rPr lang="en-US" sz="2400" dirty="0">
                <a:solidFill>
                  <a:schemeClr val="accent2"/>
                </a:solidFill>
                <a:ea typeface="+mn-ea"/>
                <a:cs typeface="+mn-cs"/>
              </a:rPr>
              <a:t>Online Financial Wellness Tools</a:t>
            </a:r>
          </a:p>
        </p:txBody>
      </p:sp>
      <p:pic>
        <p:nvPicPr>
          <p:cNvPr id="6" name="Picture 5">
            <a:extLst>
              <a:ext uri="{FF2B5EF4-FFF2-40B4-BE49-F238E27FC236}">
                <a16:creationId xmlns:a16="http://schemas.microsoft.com/office/drawing/2014/main" id="{EF20CDB5-0EE2-4412-818F-23A799D15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690871"/>
            <a:ext cx="3092530" cy="629294"/>
          </a:xfrm>
          <a:prstGeom prst="rect">
            <a:avLst/>
          </a:prstGeom>
        </p:spPr>
      </p:pic>
      <p:pic>
        <p:nvPicPr>
          <p:cNvPr id="7" name="Picture 6">
            <a:extLst>
              <a:ext uri="{FF2B5EF4-FFF2-40B4-BE49-F238E27FC236}">
                <a16:creationId xmlns:a16="http://schemas.microsoft.com/office/drawing/2014/main" id="{C06937B2-4DF1-4EF1-8B45-D1494CA0D05D}"/>
              </a:ext>
            </a:extLst>
          </p:cNvPr>
          <p:cNvPicPr>
            <a:picLocks noChangeAspect="1"/>
          </p:cNvPicPr>
          <p:nvPr/>
        </p:nvPicPr>
        <p:blipFill>
          <a:blip r:embed="rId3"/>
          <a:stretch>
            <a:fillRect/>
          </a:stretch>
        </p:blipFill>
        <p:spPr>
          <a:xfrm>
            <a:off x="2660698" y="1237663"/>
            <a:ext cx="3711576" cy="1590675"/>
          </a:xfrm>
          <a:prstGeom prst="rect">
            <a:avLst/>
          </a:prstGeom>
        </p:spPr>
      </p:pic>
      <p:sp>
        <p:nvSpPr>
          <p:cNvPr id="8" name="Title 1">
            <a:extLst>
              <a:ext uri="{FF2B5EF4-FFF2-40B4-BE49-F238E27FC236}">
                <a16:creationId xmlns:a16="http://schemas.microsoft.com/office/drawing/2014/main" id="{EEB7963B-5482-47DF-B82C-DF63754CE3F1}"/>
              </a:ext>
            </a:extLst>
          </p:cNvPr>
          <p:cNvSpPr txBox="1">
            <a:spLocks/>
          </p:cNvSpPr>
          <p:nvPr/>
        </p:nvSpPr>
        <p:spPr>
          <a:xfrm>
            <a:off x="342900" y="1459413"/>
            <a:ext cx="2406730" cy="2983230"/>
          </a:xfrm>
          <a:prstGeom prst="rect">
            <a:avLst/>
          </a:prstGeom>
        </p:spPr>
        <p:txBody>
          <a:bodyPr vert="horz" lIns="0" tIns="0" rIns="0" bIns="0" rtlCol="0" anchor="t">
            <a:noAutofit/>
          </a:bodyPr>
          <a:lstStyle>
            <a:lvl1pPr algn="l" defTabSz="914400" rtl="0" eaLnBrk="1" latinLnBrk="0" hangingPunct="1">
              <a:lnSpc>
                <a:spcPts val="4200"/>
              </a:lnSpc>
              <a:spcBef>
                <a:spcPct val="0"/>
              </a:spcBef>
              <a:buNone/>
              <a:defRPr sz="3200" b="1" kern="1200" baseline="0">
                <a:solidFill>
                  <a:schemeClr val="tx2"/>
                </a:solidFill>
                <a:latin typeface="Roboto" panose="02000000000000000000" pitchFamily="2" charset="0"/>
                <a:ea typeface="Roboto" panose="02000000000000000000" pitchFamily="2" charset="0"/>
                <a:cs typeface="+mj-cs"/>
              </a:defRPr>
            </a:lvl1pPr>
          </a:lstStyle>
          <a:p>
            <a:pPr marL="83344">
              <a:lnSpc>
                <a:spcPct val="90000"/>
              </a:lnSpc>
              <a:spcBef>
                <a:spcPts val="0"/>
              </a:spcBef>
              <a:spcAft>
                <a:spcPts val="225"/>
              </a:spcAft>
            </a:pPr>
            <a:r>
              <a:rPr lang="en-US" altLang="en-US" sz="1800" dirty="0">
                <a:solidFill>
                  <a:schemeClr val="tx1"/>
                </a:solidFill>
              </a:rPr>
              <a:t>12 Educational Modules, including:</a:t>
            </a:r>
          </a:p>
          <a:p>
            <a:pPr marL="83344">
              <a:lnSpc>
                <a:spcPct val="90000"/>
              </a:lnSpc>
              <a:spcBef>
                <a:spcPts val="0"/>
              </a:spcBef>
              <a:spcAft>
                <a:spcPts val="225"/>
              </a:spcAft>
            </a:pPr>
            <a:endParaRPr lang="en-US" altLang="en-US" sz="375" dirty="0">
              <a:solidFill>
                <a:schemeClr val="tx1"/>
              </a:solidFill>
            </a:endParaRP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Budgeting</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Savings</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Home Ownership</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Credit Scores and Reports</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Identity Protection</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Investments</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Mortgages</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Retirement 101</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Taxes</a:t>
            </a:r>
          </a:p>
          <a:p>
            <a:pPr marL="257175" indent="-257175">
              <a:lnSpc>
                <a:spcPct val="90000"/>
              </a:lnSpc>
              <a:spcBef>
                <a:spcPct val="20000"/>
              </a:spcBef>
              <a:spcAft>
                <a:spcPts val="225"/>
              </a:spcAft>
              <a:buFont typeface="Arial" pitchFamily="34" charset="0"/>
              <a:buChar char="•"/>
            </a:pPr>
            <a:r>
              <a:rPr lang="en-US" altLang="en-US" sz="1350" b="0" dirty="0">
                <a:solidFill>
                  <a:schemeClr val="tx1"/>
                </a:solidFill>
                <a:latin typeface="+mn-lt"/>
              </a:rPr>
              <a:t>And more</a:t>
            </a:r>
          </a:p>
        </p:txBody>
      </p:sp>
      <p:sp>
        <p:nvSpPr>
          <p:cNvPr id="9" name="Title 1">
            <a:extLst>
              <a:ext uri="{FF2B5EF4-FFF2-40B4-BE49-F238E27FC236}">
                <a16:creationId xmlns:a16="http://schemas.microsoft.com/office/drawing/2014/main" id="{AE6136EC-023C-4023-B871-29D83E8C43EF}"/>
              </a:ext>
            </a:extLst>
          </p:cNvPr>
          <p:cNvSpPr txBox="1">
            <a:spLocks/>
          </p:cNvSpPr>
          <p:nvPr/>
        </p:nvSpPr>
        <p:spPr>
          <a:xfrm>
            <a:off x="2952750" y="3073718"/>
            <a:ext cx="3676650" cy="882015"/>
          </a:xfrm>
          <a:prstGeom prst="rect">
            <a:avLst/>
          </a:prstGeom>
        </p:spPr>
        <p:txBody>
          <a:bodyPr vert="horz" lIns="68580" tIns="34290" rIns="68580" bIns="34290" rtlCol="0" anchor="t">
            <a:noAutofit/>
          </a:bodyPr>
          <a:lstStyle>
            <a:lvl1pPr algn="l" defTabSz="914400" rtl="0" eaLnBrk="1" latinLnBrk="0" hangingPunct="1">
              <a:spcBef>
                <a:spcPct val="0"/>
              </a:spcBef>
              <a:buNone/>
              <a:defRPr sz="2400" kern="1200">
                <a:solidFill>
                  <a:schemeClr val="tx1"/>
                </a:solidFill>
                <a:latin typeface="Montserrat" panose="00000500000000000000" pitchFamily="50" charset="0"/>
                <a:ea typeface="Open Sans" pitchFamily="34" charset="0"/>
                <a:cs typeface="Open Sans" pitchFamily="34" charset="0"/>
              </a:defRPr>
            </a:lvl1pPr>
          </a:lstStyle>
          <a:p>
            <a:pPr marL="257175" indent="-257175">
              <a:lnSpc>
                <a:spcPct val="90000"/>
              </a:lnSpc>
              <a:spcBef>
                <a:spcPct val="20000"/>
              </a:spcBef>
              <a:spcAft>
                <a:spcPts val="225"/>
              </a:spcAft>
              <a:buFont typeface="Arial" pitchFamily="34" charset="0"/>
              <a:buChar char="•"/>
            </a:pPr>
            <a:r>
              <a:rPr lang="en-US" sz="1350" dirty="0">
                <a:latin typeface="+mn-lt"/>
                <a:cs typeface="+mj-cs"/>
              </a:rPr>
              <a:t>Offered in both English and Spanish </a:t>
            </a:r>
          </a:p>
          <a:p>
            <a:pPr marL="257175" indent="-257175">
              <a:lnSpc>
                <a:spcPct val="90000"/>
              </a:lnSpc>
              <a:spcBef>
                <a:spcPct val="20000"/>
              </a:spcBef>
              <a:spcAft>
                <a:spcPts val="225"/>
              </a:spcAft>
              <a:buFont typeface="Arial" pitchFamily="34" charset="0"/>
              <a:buChar char="•"/>
            </a:pPr>
            <a:r>
              <a:rPr lang="en-US" sz="1350" dirty="0">
                <a:latin typeface="+mn-lt"/>
                <a:cs typeface="+mj-cs"/>
              </a:rPr>
              <a:t>Video, animation and gaming to engage and participants </a:t>
            </a:r>
          </a:p>
          <a:p>
            <a:pPr marL="257175" indent="-257175">
              <a:lnSpc>
                <a:spcPct val="90000"/>
              </a:lnSpc>
              <a:spcBef>
                <a:spcPct val="20000"/>
              </a:spcBef>
              <a:spcAft>
                <a:spcPts val="225"/>
              </a:spcAft>
              <a:buFont typeface="Arial" pitchFamily="34" charset="0"/>
              <a:buChar char="•"/>
            </a:pPr>
            <a:r>
              <a:rPr lang="en-US" sz="1350" dirty="0">
                <a:latin typeface="+mn-lt"/>
                <a:cs typeface="+mj-cs"/>
              </a:rPr>
              <a:t>2-7 minute modules, designed for today’s busy, on-the- go adult</a:t>
            </a:r>
          </a:p>
          <a:p>
            <a:pPr marL="257175" indent="-257175">
              <a:lnSpc>
                <a:spcPct val="90000"/>
              </a:lnSpc>
              <a:spcBef>
                <a:spcPct val="20000"/>
              </a:spcBef>
              <a:spcAft>
                <a:spcPts val="225"/>
              </a:spcAft>
              <a:buFont typeface="Arial" pitchFamily="34" charset="0"/>
              <a:buChar char="•"/>
            </a:pPr>
            <a:r>
              <a:rPr lang="en-US" sz="1350" dirty="0">
                <a:latin typeface="+mn-lt"/>
                <a:cs typeface="+mj-cs"/>
              </a:rPr>
              <a:t>Accessible on mobile or tablet devices</a:t>
            </a:r>
          </a:p>
        </p:txBody>
      </p:sp>
    </p:spTree>
    <p:extLst>
      <p:ext uri="{BB962C8B-B14F-4D97-AF65-F5344CB8AC3E}">
        <p14:creationId xmlns:p14="http://schemas.microsoft.com/office/powerpoint/2010/main" val="315641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 y="171450"/>
            <a:ext cx="6743700" cy="415498"/>
          </a:xfrm>
          <a:prstGeom prst="rect">
            <a:avLst/>
          </a:prstGeom>
          <a:noFill/>
        </p:spPr>
        <p:txBody>
          <a:bodyPr wrap="square" rtlCol="0">
            <a:spAutoFit/>
          </a:bodyPr>
          <a:lstStyle/>
          <a:p>
            <a:pPr algn="ctr">
              <a:spcBef>
                <a:spcPct val="0"/>
              </a:spcBef>
            </a:pPr>
            <a:r>
              <a:rPr lang="en-US" sz="2100" b="1" dirty="0">
                <a:solidFill>
                  <a:schemeClr val="accent2"/>
                </a:solidFill>
              </a:rPr>
              <a:t>RetireOnTime – Retirement Readiness &amp; Gap Analysis Tool</a:t>
            </a:r>
          </a:p>
        </p:txBody>
      </p:sp>
      <p:pic>
        <p:nvPicPr>
          <p:cNvPr id="8" name="Picture 7"/>
          <p:cNvPicPr>
            <a:picLocks noChangeAspect="1"/>
          </p:cNvPicPr>
          <p:nvPr/>
        </p:nvPicPr>
        <p:blipFill>
          <a:blip r:embed="rId2"/>
          <a:stretch>
            <a:fillRect/>
          </a:stretch>
        </p:blipFill>
        <p:spPr>
          <a:xfrm>
            <a:off x="3664474" y="733966"/>
            <a:ext cx="2850625" cy="3874757"/>
          </a:xfrm>
          <a:prstGeom prst="rect">
            <a:avLst/>
          </a:prstGeom>
          <a:effectLst>
            <a:glow rad="101600">
              <a:schemeClr val="tx1">
                <a:alpha val="60000"/>
              </a:schemeClr>
            </a:glow>
          </a:effectLst>
        </p:spPr>
      </p:pic>
      <p:pic>
        <p:nvPicPr>
          <p:cNvPr id="9" name="Picture 8"/>
          <p:cNvPicPr>
            <a:picLocks noChangeAspect="1"/>
          </p:cNvPicPr>
          <p:nvPr/>
        </p:nvPicPr>
        <p:blipFill>
          <a:blip r:embed="rId3"/>
          <a:stretch>
            <a:fillRect/>
          </a:stretch>
        </p:blipFill>
        <p:spPr>
          <a:xfrm>
            <a:off x="453762" y="692728"/>
            <a:ext cx="2701948" cy="3897560"/>
          </a:xfrm>
          <a:prstGeom prst="rect">
            <a:avLst/>
          </a:prstGeom>
          <a:effectLst>
            <a:glow rad="101600">
              <a:schemeClr val="tx1">
                <a:alpha val="60000"/>
              </a:schemeClr>
            </a:glow>
          </a:effectLst>
        </p:spPr>
      </p:pic>
    </p:spTree>
    <p:extLst>
      <p:ext uri="{BB962C8B-B14F-4D97-AF65-F5344CB8AC3E}">
        <p14:creationId xmlns:p14="http://schemas.microsoft.com/office/powerpoint/2010/main" val="362300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dirty="0">
                <a:solidFill>
                  <a:schemeClr val="accent2"/>
                </a:solidFill>
              </a:rPr>
              <a:t>Disclosures</a:t>
            </a:r>
          </a:p>
        </p:txBody>
      </p:sp>
      <p:sp>
        <p:nvSpPr>
          <p:cNvPr id="177155" name="Content Placeholder 2"/>
          <p:cNvSpPr>
            <a:spLocks noGrp="1"/>
          </p:cNvSpPr>
          <p:nvPr>
            <p:ph idx="1"/>
          </p:nvPr>
        </p:nvSpPr>
        <p:spPr/>
        <p:txBody>
          <a:bodyPr/>
          <a:lstStyle/>
          <a:p>
            <a:pPr eaLnBrk="1" hangingPunct="1">
              <a:buFontTx/>
              <a:buNone/>
            </a:pPr>
            <a:r>
              <a:rPr lang="en-US" sz="1050" b="1"/>
              <a:t>CliftonLarsonAllen Wealth Advisors, LLC (“CLA Wealth Advisors”)</a:t>
            </a:r>
            <a:r>
              <a:rPr lang="en-US" sz="1050"/>
              <a:t> </a:t>
            </a:r>
          </a:p>
          <a:p>
            <a:pPr eaLnBrk="1" hangingPunct="1">
              <a:buFontTx/>
              <a:buNone/>
            </a:pPr>
            <a:br>
              <a:rPr lang="en-US" sz="1050"/>
            </a:br>
            <a:r>
              <a:rPr lang="en-US" sz="1050" i="1"/>
              <a:t>The purpose of this publication is purely educational and informational. It is not intended to promote any product or service and should not be relied on for accounting, legal, tax, or investment advice. The views expressed are those of CLA Wealth Advisors. They are subject to change at any time. Past performance does not imply or guarantee future results. Investing entails risks, including possible loss of principal. Diversification cannot assure a profit or guarantee against a loss. Investing involves other forms of risk that are not described here. For that reason, you should contact an investment professional before acting on any information in this publication.</a:t>
            </a:r>
            <a:endParaRPr lang="en-US" sz="1050"/>
          </a:p>
          <a:p>
            <a:pPr eaLnBrk="1" hangingPunct="1">
              <a:buFontTx/>
              <a:buNone/>
            </a:pPr>
            <a:r>
              <a:rPr lang="en-US" sz="1050" i="1"/>
              <a:t>	Financial information is from third party sources. Such information is believed to be reliable but is not verified or guaranteed. Performances from any indices in this report are presented without factoring fees or charges, and are provided for reference and competitive purposes only. Any fees, charges, or holdings different than the indices will effect individual results. Indexes are unmanaged; one cannot invest directly into an index. Investment Advisory Services offered through CliftonLarsonAllen Wealth Advisors, LLC, an SEC Registered Investment Advisor.</a:t>
            </a:r>
          </a:p>
          <a:p>
            <a:pPr eaLnBrk="1" hangingPunct="1">
              <a:buFontTx/>
              <a:buNone/>
            </a:pPr>
            <a:endParaRPr lang="en-US" sz="1050"/>
          </a:p>
          <a:p>
            <a:pPr eaLnBrk="1" hangingPunct="1">
              <a:buFontTx/>
              <a:buNone/>
            </a:pPr>
            <a:r>
              <a:rPr lang="en-US" sz="1050" b="1" i="1"/>
              <a:t>	Prior approval is required for further distribution of this material.</a:t>
            </a:r>
            <a:endParaRPr lang="en-US" sz="1050"/>
          </a:p>
        </p:txBody>
      </p:sp>
      <p:sp>
        <p:nvSpPr>
          <p:cNvPr id="2" name="Slide Number Placeholder 1"/>
          <p:cNvSpPr>
            <a:spLocks noGrp="1"/>
          </p:cNvSpPr>
          <p:nvPr>
            <p:ph type="sldNum" sz="quarter" idx="4"/>
          </p:nvPr>
        </p:nvSpPr>
        <p:spPr/>
        <p:txBody>
          <a:bodyPr/>
          <a:lstStyle/>
          <a:p>
            <a:fld id="{978FA73F-44F6-4128-BF74-315165A985ED}" type="slidenum">
              <a:rPr lang="en-US" smtClean="0"/>
              <a:t>16</a:t>
            </a:fld>
            <a:endParaRPr lang="en-US"/>
          </a:p>
        </p:txBody>
      </p:sp>
    </p:spTree>
    <p:extLst>
      <p:ext uri="{BB962C8B-B14F-4D97-AF65-F5344CB8AC3E}">
        <p14:creationId xmlns:p14="http://schemas.microsoft.com/office/powerpoint/2010/main" val="1440455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17</a:t>
            </a:fld>
            <a:endParaRPr lang="en-US" dirty="0"/>
          </a:p>
        </p:txBody>
      </p:sp>
      <p:sp>
        <p:nvSpPr>
          <p:cNvPr id="6" name="Subtitle 5"/>
          <p:cNvSpPr>
            <a:spLocks noGrp="1"/>
          </p:cNvSpPr>
          <p:nvPr>
            <p:ph type="subTitle" idx="1"/>
          </p:nvPr>
        </p:nvSpPr>
        <p:spPr>
          <a:xfrm>
            <a:off x="228600" y="2926080"/>
            <a:ext cx="4001322" cy="367202"/>
          </a:xfrm>
        </p:spPr>
        <p:txBody>
          <a:bodyPr/>
          <a:lstStyle/>
          <a:p>
            <a:r>
              <a:rPr lang="en-US" dirty="0"/>
              <a:t>Rebecca Moore</a:t>
            </a:r>
          </a:p>
          <a:p>
            <a:r>
              <a:rPr lang="en-US" dirty="0"/>
              <a:t>Wealth Advisor</a:t>
            </a:r>
          </a:p>
          <a:p>
            <a:r>
              <a:rPr lang="en-US" dirty="0"/>
              <a:t>267-419-1651</a:t>
            </a:r>
          </a:p>
          <a:p>
            <a:r>
              <a:rPr lang="en-US" dirty="0"/>
              <a:t>Rebecca.moore@CLAconnect.com</a:t>
            </a:r>
          </a:p>
        </p:txBody>
      </p:sp>
      <p:sp>
        <p:nvSpPr>
          <p:cNvPr id="5" name="Title 4"/>
          <p:cNvSpPr>
            <a:spLocks noGrp="1"/>
          </p:cNvSpPr>
          <p:nvPr>
            <p:ph type="ctrTitle"/>
          </p:nvPr>
        </p:nvSpPr>
        <p:spPr>
          <a:xfrm>
            <a:off x="228599" y="1463040"/>
            <a:ext cx="4001323" cy="1235491"/>
          </a:xfrm>
        </p:spPr>
        <p:txBody>
          <a:bodyPr/>
          <a:lstStyle/>
          <a:p>
            <a:r>
              <a:rPr lang="en-US" dirty="0"/>
              <a:t>Questions?</a:t>
            </a:r>
          </a:p>
        </p:txBody>
      </p:sp>
    </p:spTree>
    <p:extLst>
      <p:ext uri="{BB962C8B-B14F-4D97-AF65-F5344CB8AC3E}">
        <p14:creationId xmlns:p14="http://schemas.microsoft.com/office/powerpoint/2010/main" val="213061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schemeClr val="accent2"/>
                </a:solidFill>
              </a:rPr>
              <a:t>A New Retirement Plan </a:t>
            </a:r>
          </a:p>
        </p:txBody>
      </p:sp>
      <p:sp>
        <p:nvSpPr>
          <p:cNvPr id="3" name="Slide Number Placeholder 2"/>
          <p:cNvSpPr>
            <a:spLocks noGrp="1"/>
          </p:cNvSpPr>
          <p:nvPr>
            <p:ph type="sldNum" sz="quarter" idx="4"/>
          </p:nvPr>
        </p:nvSpPr>
        <p:spPr/>
        <p:txBody>
          <a:bodyPr/>
          <a:lstStyle/>
          <a:p>
            <a:fld id="{F8E24598-D429-A34B-B4A6-5808099B37D3}" type="slidenum">
              <a:rPr lang="en-US" smtClean="0"/>
              <a:pPr/>
              <a:t>2</a:t>
            </a:fld>
            <a:endParaRPr lang="en-US" dirty="0"/>
          </a:p>
        </p:txBody>
      </p:sp>
      <p:sp>
        <p:nvSpPr>
          <p:cNvPr id="4" name="TextBox 3"/>
          <p:cNvSpPr txBox="1"/>
          <p:nvPr/>
        </p:nvSpPr>
        <p:spPr>
          <a:xfrm>
            <a:off x="697784" y="1626841"/>
            <a:ext cx="575453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Open to all employees (including contractors)</a:t>
            </a:r>
          </a:p>
          <a:p>
            <a:pPr marL="285750" indent="-285750">
              <a:buFont typeface="Arial" panose="020B0604020202020204" pitchFamily="34" charset="0"/>
              <a:buChar char="•"/>
            </a:pPr>
            <a:r>
              <a:rPr lang="en-US" dirty="0"/>
              <a:t>Access to financial education and training</a:t>
            </a:r>
          </a:p>
          <a:p>
            <a:pPr marL="285750" indent="-285750">
              <a:buFont typeface="Arial" panose="020B0604020202020204" pitchFamily="34" charset="0"/>
              <a:buChar char="•"/>
            </a:pPr>
            <a:r>
              <a:rPr lang="en-US" dirty="0"/>
              <a:t>24/7 access to online tools and videos</a:t>
            </a:r>
          </a:p>
          <a:p>
            <a:pPr marL="285750" indent="-285750">
              <a:buFont typeface="Arial" panose="020B0604020202020204" pitchFamily="34" charset="0"/>
              <a:buChar char="•"/>
            </a:pPr>
            <a:r>
              <a:rPr lang="en-US" dirty="0"/>
              <a:t>Direct access to a financial advisor</a:t>
            </a:r>
          </a:p>
        </p:txBody>
      </p:sp>
    </p:spTree>
    <p:extLst>
      <p:ext uri="{BB962C8B-B14F-4D97-AF65-F5344CB8AC3E}">
        <p14:creationId xmlns:p14="http://schemas.microsoft.com/office/powerpoint/2010/main" val="1022744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50" y="114300"/>
            <a:ext cx="6457950" cy="461665"/>
          </a:xfrm>
          <a:prstGeom prst="rect">
            <a:avLst/>
          </a:prstGeom>
          <a:noFill/>
        </p:spPr>
        <p:txBody>
          <a:bodyPr wrap="square" rtlCol="0">
            <a:spAutoFit/>
          </a:bodyPr>
          <a:lstStyle/>
          <a:p>
            <a:pPr algn="ctr">
              <a:spcBef>
                <a:spcPct val="0"/>
              </a:spcBef>
            </a:pPr>
            <a:r>
              <a:rPr lang="en-US" sz="2400" b="1" dirty="0">
                <a:solidFill>
                  <a:schemeClr val="accent2"/>
                </a:solidFill>
              </a:rPr>
              <a:t>Need Assistance? Call us…</a:t>
            </a:r>
          </a:p>
        </p:txBody>
      </p:sp>
      <p:sp>
        <p:nvSpPr>
          <p:cNvPr id="8" name="Rectangle 4">
            <a:extLst>
              <a:ext uri="{FF2B5EF4-FFF2-40B4-BE49-F238E27FC236}">
                <a16:creationId xmlns:a16="http://schemas.microsoft.com/office/drawing/2014/main" id="{0C0C4394-2994-4625-B4AD-2F24DEB610E1}"/>
              </a:ext>
            </a:extLst>
          </p:cNvPr>
          <p:cNvSpPr txBox="1">
            <a:spLocks noChangeArrowheads="1"/>
          </p:cNvSpPr>
          <p:nvPr/>
        </p:nvSpPr>
        <p:spPr>
          <a:xfrm>
            <a:off x="342900" y="943190"/>
            <a:ext cx="3030220" cy="2542960"/>
          </a:xfrm>
          <a:prstGeom prst="rect">
            <a:avLst/>
          </a:prstGeom>
          <a:solidFill>
            <a:schemeClr val="accent2">
              <a:lumMod val="20000"/>
              <a:lumOff val="80000"/>
            </a:schemeClr>
          </a:solidFill>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lumMod val="65000"/>
                    <a:lumOff val="35000"/>
                  </a:schemeClr>
                </a:solidFill>
                <a:latin typeface="+mn-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65000"/>
                    <a:lumOff val="35000"/>
                  </a:schemeClr>
                </a:solidFill>
                <a:latin typeface="+mn-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65000"/>
                    <a:lumOff val="35000"/>
                  </a:schemeClr>
                </a:solidFill>
                <a:latin typeface="+mn-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lumMod val="65000"/>
                    <a:lumOff val="35000"/>
                  </a:schemeClr>
                </a:solidFill>
                <a:latin typeface="+mn-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altLang="en-US" sz="2400" b="1" dirty="0">
                <a:solidFill>
                  <a:schemeClr val="tx1"/>
                </a:solidFill>
                <a:ea typeface="+mn-ea"/>
                <a:cs typeface="+mn-cs"/>
              </a:rPr>
              <a:t>PCS </a:t>
            </a:r>
          </a:p>
          <a:p>
            <a:pPr>
              <a:spcBef>
                <a:spcPts val="0"/>
              </a:spcBef>
            </a:pPr>
            <a:endParaRPr lang="en-US" altLang="en-US" sz="1200" dirty="0">
              <a:solidFill>
                <a:schemeClr val="tx1"/>
              </a:solidFill>
              <a:ea typeface="+mn-ea"/>
              <a:cs typeface="+mn-cs"/>
            </a:endParaRPr>
          </a:p>
          <a:p>
            <a:pPr>
              <a:spcBef>
                <a:spcPts val="0"/>
              </a:spcBef>
            </a:pPr>
            <a:r>
              <a:rPr lang="en-US" altLang="en-US" sz="1200" dirty="0">
                <a:solidFill>
                  <a:schemeClr val="tx1"/>
                </a:solidFill>
                <a:ea typeface="+mn-ea"/>
                <a:cs typeface="+mn-cs"/>
              </a:rPr>
              <a:t>Includes enrollment and transaction initiation (including transfers, loans and distributions)</a:t>
            </a:r>
          </a:p>
          <a:p>
            <a:pPr>
              <a:spcAft>
                <a:spcPct val="50000"/>
              </a:spcAft>
            </a:pPr>
            <a:r>
              <a:rPr lang="en-US" altLang="en-US" sz="1200" i="1" dirty="0">
                <a:solidFill>
                  <a:schemeClr val="tx1"/>
                </a:solidFill>
              </a:rPr>
              <a:t>Participant Call Center available 24 hours per day</a:t>
            </a:r>
          </a:p>
        </p:txBody>
      </p:sp>
      <p:sp>
        <p:nvSpPr>
          <p:cNvPr id="2" name="TextBox 1">
            <a:extLst>
              <a:ext uri="{FF2B5EF4-FFF2-40B4-BE49-F238E27FC236}">
                <a16:creationId xmlns:a16="http://schemas.microsoft.com/office/drawing/2014/main" id="{C3E9021E-800B-424E-96A5-3B317DEACAC8}"/>
              </a:ext>
            </a:extLst>
          </p:cNvPr>
          <p:cNvSpPr txBox="1"/>
          <p:nvPr/>
        </p:nvSpPr>
        <p:spPr>
          <a:xfrm>
            <a:off x="-27940" y="2759072"/>
            <a:ext cx="3771900" cy="730969"/>
          </a:xfrm>
          <a:prstGeom prst="rect">
            <a:avLst/>
          </a:prstGeom>
          <a:noFill/>
        </p:spPr>
        <p:txBody>
          <a:bodyPr wrap="square" rtlCol="0">
            <a:spAutoFit/>
          </a:bodyPr>
          <a:lstStyle/>
          <a:p>
            <a:pPr algn="ctr"/>
            <a:r>
              <a:rPr lang="en-US" altLang="en-US" sz="2800" b="1" dirty="0"/>
              <a:t>888-621-5491</a:t>
            </a:r>
          </a:p>
          <a:p>
            <a:endParaRPr lang="en-US" sz="1350" dirty="0"/>
          </a:p>
        </p:txBody>
      </p:sp>
      <p:sp>
        <p:nvSpPr>
          <p:cNvPr id="3" name="TextBox 2"/>
          <p:cNvSpPr txBox="1"/>
          <p:nvPr/>
        </p:nvSpPr>
        <p:spPr>
          <a:xfrm>
            <a:off x="3594854" y="943190"/>
            <a:ext cx="2920246" cy="1815882"/>
          </a:xfrm>
          <a:prstGeom prst="rect">
            <a:avLst/>
          </a:prstGeom>
          <a:solidFill>
            <a:schemeClr val="accent1">
              <a:lumMod val="20000"/>
              <a:lumOff val="80000"/>
            </a:schemeClr>
          </a:solidFill>
        </p:spPr>
        <p:txBody>
          <a:bodyPr wrap="square" rtlCol="0">
            <a:spAutoFit/>
          </a:bodyPr>
          <a:lstStyle/>
          <a:p>
            <a:pPr algn="ctr"/>
            <a:r>
              <a:rPr lang="en-US" sz="2400" b="1" dirty="0"/>
              <a:t>CLA Wealth Advisors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Available for plan design and investment related questions</a:t>
            </a:r>
          </a:p>
          <a:p>
            <a:pPr marL="285750" indent="-285750">
              <a:buFont typeface="Arial" panose="020B0604020202020204" pitchFamily="34" charset="0"/>
              <a:buChar char="•"/>
            </a:pPr>
            <a:r>
              <a:rPr lang="en-US" sz="1200" dirty="0"/>
              <a:t>Your </a:t>
            </a:r>
            <a:r>
              <a:rPr lang="en-US" sz="1200" i="1" dirty="0"/>
              <a:t>FIRST</a:t>
            </a:r>
            <a:r>
              <a:rPr lang="en-US" sz="1200" dirty="0"/>
              <a:t> point of contact </a:t>
            </a:r>
          </a:p>
          <a:p>
            <a:pPr marL="285750" indent="-285750">
              <a:buFont typeface="Arial" panose="020B0604020202020204" pitchFamily="34" charset="0"/>
              <a:buChar char="•"/>
            </a:pPr>
            <a:endParaRPr lang="en-US" sz="1200" dirty="0"/>
          </a:p>
          <a:p>
            <a:r>
              <a:rPr lang="en-US" sz="2800" b="1" dirty="0"/>
              <a:t>267-419-1651</a:t>
            </a:r>
          </a:p>
        </p:txBody>
      </p:sp>
      <p:pic>
        <p:nvPicPr>
          <p:cNvPr id="7" name="Picture 5" descr="Phone">
            <a:extLst>
              <a:ext uri="{FF2B5EF4-FFF2-40B4-BE49-F238E27FC236}">
                <a16:creationId xmlns:a16="http://schemas.microsoft.com/office/drawing/2014/main" id="{0FD6A085-0E75-43EF-BD52-C9F516199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004" y="2582495"/>
            <a:ext cx="2755900" cy="232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53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8712D"/>
                </a:solidFill>
              </a:rPr>
              <a:t>Plan Highlights </a:t>
            </a:r>
          </a:p>
        </p:txBody>
      </p:sp>
      <p:sp>
        <p:nvSpPr>
          <p:cNvPr id="3" name="Slide Number Placeholder 2"/>
          <p:cNvSpPr>
            <a:spLocks noGrp="1"/>
          </p:cNvSpPr>
          <p:nvPr>
            <p:ph type="sldNum" sz="quarter" idx="4"/>
          </p:nvPr>
        </p:nvSpPr>
        <p:spPr/>
        <p:txBody>
          <a:bodyPr/>
          <a:lstStyle/>
          <a:p>
            <a:fld id="{F8E24598-D429-A34B-B4A6-5808099B37D3}" type="slidenum">
              <a:rPr lang="en-US" smtClean="0"/>
              <a:pPr/>
              <a:t>4</a:t>
            </a:fld>
            <a:endParaRPr lang="en-US" dirty="0"/>
          </a:p>
        </p:txBody>
      </p:sp>
      <p:sp>
        <p:nvSpPr>
          <p:cNvPr id="4" name="TextBox 3"/>
          <p:cNvSpPr txBox="1"/>
          <p:nvPr/>
        </p:nvSpPr>
        <p:spPr>
          <a:xfrm>
            <a:off x="618767" y="1028700"/>
            <a:ext cx="5896333" cy="3693319"/>
          </a:xfrm>
          <a:prstGeom prst="rect">
            <a:avLst/>
          </a:prstGeom>
          <a:noFill/>
        </p:spPr>
        <p:txBody>
          <a:bodyPr wrap="square" rtlCol="0">
            <a:spAutoFit/>
          </a:bodyPr>
          <a:lstStyle/>
          <a:p>
            <a:pPr marL="285750" indent="-285750">
              <a:buFont typeface="Arial" panose="020B0604020202020204" pitchFamily="34" charset="0"/>
              <a:buChar char="•"/>
            </a:pPr>
            <a:r>
              <a:rPr lang="en-US" i="1" dirty="0"/>
              <a:t>Eligibility Requirements</a:t>
            </a:r>
          </a:p>
          <a:p>
            <a:pPr marL="742950" lvl="1" indent="-285750">
              <a:buFont typeface="Arial" panose="020B0604020202020204" pitchFamily="34" charset="0"/>
              <a:buChar char="•"/>
            </a:pPr>
            <a:r>
              <a:rPr lang="en-US" dirty="0"/>
              <a:t>Attain age 21</a:t>
            </a:r>
          </a:p>
          <a:p>
            <a:pPr marL="742950" lvl="1" indent="-285750">
              <a:buFont typeface="Arial" panose="020B0604020202020204" pitchFamily="34" charset="0"/>
              <a:buChar char="•"/>
            </a:pPr>
            <a:r>
              <a:rPr lang="en-US" dirty="0"/>
              <a:t>1 year of service, AND</a:t>
            </a:r>
          </a:p>
          <a:p>
            <a:pPr marL="742950" lvl="1" indent="-285750">
              <a:buFont typeface="Arial" panose="020B0604020202020204" pitchFamily="34" charset="0"/>
              <a:buChar char="•"/>
            </a:pPr>
            <a:r>
              <a:rPr lang="en-US" dirty="0"/>
              <a:t>Completion of 1,000 hours of service</a:t>
            </a:r>
          </a:p>
          <a:p>
            <a:pPr marL="285750" indent="-285750">
              <a:buFont typeface="Arial" panose="020B0604020202020204" pitchFamily="34" charset="0"/>
              <a:buChar char="•"/>
            </a:pPr>
            <a:r>
              <a:rPr lang="en-US" i="1" dirty="0"/>
              <a:t>Enrollment Period</a:t>
            </a:r>
          </a:p>
          <a:p>
            <a:pPr marL="742950" lvl="1" indent="-285750">
              <a:buFont typeface="Arial" panose="020B0604020202020204" pitchFamily="34" charset="0"/>
              <a:buChar char="•"/>
            </a:pPr>
            <a:r>
              <a:rPr lang="en-US" dirty="0"/>
              <a:t> First day of the plan quarter after meeting eligibility requirements </a:t>
            </a:r>
          </a:p>
          <a:p>
            <a:pPr marL="285750" indent="-285750">
              <a:buFont typeface="Arial" panose="020B0604020202020204" pitchFamily="34" charset="0"/>
              <a:buChar char="•"/>
            </a:pPr>
            <a:r>
              <a:rPr lang="en-US" i="1" dirty="0"/>
              <a:t>Employer Match</a:t>
            </a:r>
          </a:p>
          <a:p>
            <a:pPr marL="742950" lvl="1" indent="-285750">
              <a:buFont typeface="Arial" panose="020B0604020202020204" pitchFamily="34" charset="0"/>
              <a:buChar char="•"/>
            </a:pPr>
            <a:r>
              <a:rPr lang="en-US" dirty="0"/>
              <a:t>$.50 on $1.00 up to 4% match</a:t>
            </a:r>
          </a:p>
          <a:p>
            <a:pPr marL="285750" indent="-285750">
              <a:buFont typeface="Arial" panose="020B0604020202020204" pitchFamily="34" charset="0"/>
              <a:buChar char="•"/>
            </a:pPr>
            <a:r>
              <a:rPr lang="en-US" i="1" dirty="0"/>
              <a:t>IRS Contribution Limits – 2020</a:t>
            </a:r>
          </a:p>
          <a:p>
            <a:pPr marL="742950" lvl="1" indent="-285750">
              <a:buFont typeface="Arial" panose="020B0604020202020204" pitchFamily="34" charset="0"/>
              <a:buChar char="•"/>
            </a:pPr>
            <a:r>
              <a:rPr lang="en-US" dirty="0"/>
              <a:t>$19,500</a:t>
            </a:r>
          </a:p>
          <a:p>
            <a:pPr marL="742950" lvl="1" indent="-285750">
              <a:buFont typeface="Arial" panose="020B0604020202020204" pitchFamily="34" charset="0"/>
              <a:buChar char="•"/>
            </a:pPr>
            <a:r>
              <a:rPr lang="en-US" dirty="0"/>
              <a:t>$6,500 catch up (over 50 years old)</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1560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49226"/>
            <a:ext cx="6172200" cy="685800"/>
          </a:xfrm>
        </p:spPr>
        <p:txBody>
          <a:bodyPr/>
          <a:lstStyle/>
          <a:p>
            <a:pPr algn="ctr"/>
            <a:r>
              <a:rPr lang="en-US" dirty="0">
                <a:solidFill>
                  <a:schemeClr val="accent2"/>
                </a:solidFill>
              </a:rPr>
              <a:t>Next Steps</a:t>
            </a:r>
          </a:p>
        </p:txBody>
      </p:sp>
      <p:sp>
        <p:nvSpPr>
          <p:cNvPr id="3" name="Slide Number Placeholder 2"/>
          <p:cNvSpPr>
            <a:spLocks noGrp="1"/>
          </p:cNvSpPr>
          <p:nvPr>
            <p:ph type="sldNum" sz="quarter" idx="4"/>
          </p:nvPr>
        </p:nvSpPr>
        <p:spPr/>
        <p:txBody>
          <a:bodyPr/>
          <a:lstStyle/>
          <a:p>
            <a:fld id="{F8E24598-D429-A34B-B4A6-5808099B37D3}" type="slidenum">
              <a:rPr lang="en-US" smtClean="0"/>
              <a:pPr/>
              <a:t>5</a:t>
            </a:fld>
            <a:endParaRPr lang="en-US" dirty="0"/>
          </a:p>
        </p:txBody>
      </p:sp>
      <p:sp>
        <p:nvSpPr>
          <p:cNvPr id="4" name="TextBox 3"/>
          <p:cNvSpPr txBox="1"/>
          <p:nvPr/>
        </p:nvSpPr>
        <p:spPr>
          <a:xfrm>
            <a:off x="287924" y="764781"/>
            <a:ext cx="6344204" cy="4247317"/>
          </a:xfrm>
          <a:prstGeom prst="rect">
            <a:avLst/>
          </a:prstGeom>
          <a:noFill/>
        </p:spPr>
        <p:txBody>
          <a:bodyPr wrap="square" rtlCol="0">
            <a:spAutoFit/>
          </a:bodyPr>
          <a:lstStyle/>
          <a:p>
            <a:pPr marL="285750" indent="-285750">
              <a:buFont typeface="Arial" panose="020B0604020202020204" pitchFamily="34" charset="0"/>
              <a:buChar char="•"/>
            </a:pPr>
            <a:r>
              <a:rPr lang="en-US" i="1" dirty="0"/>
              <a:t>December 2019</a:t>
            </a:r>
            <a:r>
              <a:rPr lang="en-US" dirty="0"/>
              <a:t>:</a:t>
            </a:r>
            <a:r>
              <a:rPr lang="en-US" i="1" dirty="0"/>
              <a:t> </a:t>
            </a:r>
            <a:r>
              <a:rPr lang="en-US" dirty="0"/>
              <a:t>Enrollment into the PCS platform begins</a:t>
            </a:r>
          </a:p>
          <a:p>
            <a:pPr marL="285750" indent="-285750">
              <a:buFont typeface="Arial" panose="020B0604020202020204" pitchFamily="34" charset="0"/>
              <a:buChar char="•"/>
            </a:pPr>
            <a:r>
              <a:rPr lang="en-US" dirty="0"/>
              <a:t>Enrollment ends January 2, 2020</a:t>
            </a:r>
          </a:p>
          <a:p>
            <a:pPr marL="285750" indent="-285750">
              <a:buFont typeface="Arial" panose="020B0604020202020204" pitchFamily="34" charset="0"/>
              <a:buChar char="•"/>
            </a:pPr>
            <a:r>
              <a:rPr lang="en-US" i="1" dirty="0"/>
              <a:t>January 2020</a:t>
            </a:r>
            <a:r>
              <a:rPr lang="en-US" dirty="0"/>
              <a:t>: PCS plan becomes active </a:t>
            </a:r>
          </a:p>
          <a:p>
            <a:pPr marL="742950" lvl="1" indent="-285750">
              <a:buFont typeface="Arial" panose="020B0604020202020204" pitchFamily="34" charset="0"/>
              <a:buChar char="•"/>
            </a:pPr>
            <a:r>
              <a:rPr lang="en-US" dirty="0"/>
              <a:t>1</a:t>
            </a:r>
            <a:r>
              <a:rPr lang="en-US" baseline="30000" dirty="0"/>
              <a:t>st</a:t>
            </a:r>
            <a:r>
              <a:rPr lang="en-US" dirty="0"/>
              <a:t> payroll with ADP includes existing deductions</a:t>
            </a:r>
          </a:p>
          <a:p>
            <a:pPr marL="742950" lvl="1" indent="-285750">
              <a:buFont typeface="Arial" panose="020B0604020202020204" pitchFamily="34" charset="0"/>
              <a:buChar char="•"/>
            </a:pPr>
            <a:r>
              <a:rPr lang="en-US" dirty="0"/>
              <a:t>2</a:t>
            </a:r>
            <a:r>
              <a:rPr lang="en-US" baseline="30000" dirty="0"/>
              <a:t>nd</a:t>
            </a:r>
            <a:r>
              <a:rPr lang="en-US" dirty="0"/>
              <a:t> payroll with ADP includes new deductions</a:t>
            </a:r>
          </a:p>
          <a:p>
            <a:pPr marL="742950" lvl="1" indent="-285750">
              <a:buFont typeface="Arial" panose="020B0604020202020204" pitchFamily="34" charset="0"/>
              <a:buChar char="•"/>
            </a:pPr>
            <a:r>
              <a:rPr lang="en-US" dirty="0"/>
              <a:t>Employee must enroll in new plan to continue deductions</a:t>
            </a:r>
          </a:p>
          <a:p>
            <a:pPr marL="285750" indent="-285750">
              <a:buFont typeface="Arial" panose="020B0604020202020204" pitchFamily="34" charset="0"/>
              <a:buChar char="•"/>
            </a:pPr>
            <a:r>
              <a:rPr lang="en-US" i="1" dirty="0"/>
              <a:t>Blackout Period</a:t>
            </a:r>
            <a:r>
              <a:rPr lang="en-US" dirty="0"/>
              <a:t>:</a:t>
            </a:r>
            <a:r>
              <a:rPr lang="en-US" i="1" dirty="0"/>
              <a:t> </a:t>
            </a:r>
            <a:r>
              <a:rPr lang="en-US" dirty="0"/>
              <a:t>(Expected to take place on 1/17/20 to 2/21/20)</a:t>
            </a:r>
          </a:p>
          <a:p>
            <a:pPr marL="742950" lvl="1" indent="-285750">
              <a:buFont typeface="Arial" panose="020B0604020202020204" pitchFamily="34" charset="0"/>
              <a:buChar char="•"/>
            </a:pPr>
            <a:r>
              <a:rPr lang="en-US" dirty="0"/>
              <a:t>During the blackout period, you will not have access to view your old plan at BCG</a:t>
            </a:r>
          </a:p>
          <a:p>
            <a:pPr marL="742950" lvl="1" indent="-285750">
              <a:buFont typeface="Arial" panose="020B0604020202020204" pitchFamily="34" charset="0"/>
              <a:buChar char="•"/>
            </a:pPr>
            <a:r>
              <a:rPr lang="en-US" dirty="0"/>
              <a:t>Plan assets held at BCG will be liquidated and transferred to PCS</a:t>
            </a:r>
          </a:p>
          <a:p>
            <a:pPr marL="742950" lvl="1" indent="-285750">
              <a:buFont typeface="Arial" panose="020B0604020202020204" pitchFamily="34" charset="0"/>
              <a:buChar char="•"/>
            </a:pPr>
            <a:r>
              <a:rPr lang="en-US" dirty="0"/>
              <a:t>There is </a:t>
            </a:r>
            <a:r>
              <a:rPr lang="en-US" b="1" dirty="0"/>
              <a:t>nothing</a:t>
            </a:r>
            <a:r>
              <a:rPr lang="en-US" dirty="0"/>
              <a:t> required of you to process this transfer – this will be handled by PCS</a:t>
            </a:r>
          </a:p>
          <a:p>
            <a:endParaRPr lang="en-US" dirty="0"/>
          </a:p>
        </p:txBody>
      </p:sp>
    </p:spTree>
    <p:extLst>
      <p:ext uri="{BB962C8B-B14F-4D97-AF65-F5344CB8AC3E}">
        <p14:creationId xmlns:p14="http://schemas.microsoft.com/office/powerpoint/2010/main" val="223100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8712D"/>
                </a:solidFill>
              </a:rPr>
              <a:t>Why Save NOW?</a:t>
            </a:r>
          </a:p>
        </p:txBody>
      </p:sp>
      <p:sp>
        <p:nvSpPr>
          <p:cNvPr id="3" name="Slide Number Placeholder 2"/>
          <p:cNvSpPr>
            <a:spLocks noGrp="1"/>
          </p:cNvSpPr>
          <p:nvPr>
            <p:ph type="sldNum" sz="quarter" idx="4"/>
          </p:nvPr>
        </p:nvSpPr>
        <p:spPr/>
        <p:txBody>
          <a:bodyPr/>
          <a:lstStyle/>
          <a:p>
            <a:fld id="{F8E24598-D429-A34B-B4A6-5808099B37D3}" type="slidenum">
              <a:rPr lang="en-US" smtClean="0"/>
              <a:pPr/>
              <a:t>6</a:t>
            </a:fld>
            <a:endParaRPr lang="en-US" dirty="0"/>
          </a:p>
        </p:txBody>
      </p:sp>
      <p:pic>
        <p:nvPicPr>
          <p:cNvPr id="4" name="Picture 3"/>
          <p:cNvPicPr>
            <a:picLocks noChangeAspect="1"/>
          </p:cNvPicPr>
          <p:nvPr/>
        </p:nvPicPr>
        <p:blipFill>
          <a:blip r:embed="rId2"/>
          <a:stretch>
            <a:fillRect/>
          </a:stretch>
        </p:blipFill>
        <p:spPr>
          <a:xfrm>
            <a:off x="473011" y="1278785"/>
            <a:ext cx="5911978" cy="2564445"/>
          </a:xfrm>
          <a:prstGeom prst="rect">
            <a:avLst/>
          </a:prstGeom>
        </p:spPr>
      </p:pic>
    </p:spTree>
    <p:extLst>
      <p:ext uri="{BB962C8B-B14F-4D97-AF65-F5344CB8AC3E}">
        <p14:creationId xmlns:p14="http://schemas.microsoft.com/office/powerpoint/2010/main" val="358982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8712D"/>
                </a:solidFill>
              </a:rPr>
              <a:t>Spending Versus Saving</a:t>
            </a:r>
          </a:p>
        </p:txBody>
      </p:sp>
      <p:sp>
        <p:nvSpPr>
          <p:cNvPr id="3" name="Slide Number Placeholder 2"/>
          <p:cNvSpPr>
            <a:spLocks noGrp="1"/>
          </p:cNvSpPr>
          <p:nvPr>
            <p:ph type="sldNum" sz="quarter" idx="4"/>
          </p:nvPr>
        </p:nvSpPr>
        <p:spPr/>
        <p:txBody>
          <a:bodyPr/>
          <a:lstStyle/>
          <a:p>
            <a:fld id="{F8E24598-D429-A34B-B4A6-5808099B37D3}" type="slidenum">
              <a:rPr lang="en-US" smtClean="0"/>
              <a:pPr/>
              <a:t>7</a:t>
            </a:fld>
            <a:endParaRPr lang="en-US" dirty="0"/>
          </a:p>
        </p:txBody>
      </p:sp>
      <p:pic>
        <p:nvPicPr>
          <p:cNvPr id="4" name="Picture 3"/>
          <p:cNvPicPr>
            <a:picLocks noChangeAspect="1"/>
          </p:cNvPicPr>
          <p:nvPr/>
        </p:nvPicPr>
        <p:blipFill>
          <a:blip r:embed="rId2"/>
          <a:stretch>
            <a:fillRect/>
          </a:stretch>
        </p:blipFill>
        <p:spPr>
          <a:xfrm>
            <a:off x="146293" y="1471241"/>
            <a:ext cx="3474507" cy="2377745"/>
          </a:xfrm>
          <a:prstGeom prst="rect">
            <a:avLst/>
          </a:prstGeom>
        </p:spPr>
      </p:pic>
      <p:pic>
        <p:nvPicPr>
          <p:cNvPr id="5" name="Picture 4"/>
          <p:cNvPicPr>
            <a:picLocks noChangeAspect="1"/>
          </p:cNvPicPr>
          <p:nvPr/>
        </p:nvPicPr>
        <p:blipFill>
          <a:blip r:embed="rId3"/>
          <a:stretch>
            <a:fillRect/>
          </a:stretch>
        </p:blipFill>
        <p:spPr>
          <a:xfrm>
            <a:off x="3671776" y="1468538"/>
            <a:ext cx="3140163" cy="2380447"/>
          </a:xfrm>
          <a:prstGeom prst="rect">
            <a:avLst/>
          </a:prstGeom>
        </p:spPr>
      </p:pic>
    </p:spTree>
    <p:extLst>
      <p:ext uri="{BB962C8B-B14F-4D97-AF65-F5344CB8AC3E}">
        <p14:creationId xmlns:p14="http://schemas.microsoft.com/office/powerpoint/2010/main" val="972177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8712D"/>
                </a:solidFill>
              </a:rPr>
              <a:t>Rule of Thumb</a:t>
            </a:r>
          </a:p>
        </p:txBody>
      </p:sp>
      <p:sp>
        <p:nvSpPr>
          <p:cNvPr id="3" name="Slide Number Placeholder 2"/>
          <p:cNvSpPr>
            <a:spLocks noGrp="1"/>
          </p:cNvSpPr>
          <p:nvPr>
            <p:ph type="sldNum" sz="quarter" idx="4"/>
          </p:nvPr>
        </p:nvSpPr>
        <p:spPr/>
        <p:txBody>
          <a:bodyPr/>
          <a:lstStyle/>
          <a:p>
            <a:fld id="{F8E24598-D429-A34B-B4A6-5808099B37D3}" type="slidenum">
              <a:rPr lang="en-US" smtClean="0"/>
              <a:pPr/>
              <a:t>8</a:t>
            </a:fld>
            <a:endParaRPr lang="en-US" dirty="0"/>
          </a:p>
        </p:txBody>
      </p:sp>
      <p:pic>
        <p:nvPicPr>
          <p:cNvPr id="4" name="Picture 3"/>
          <p:cNvPicPr>
            <a:picLocks noChangeAspect="1"/>
          </p:cNvPicPr>
          <p:nvPr/>
        </p:nvPicPr>
        <p:blipFill>
          <a:blip r:embed="rId2"/>
          <a:stretch>
            <a:fillRect/>
          </a:stretch>
        </p:blipFill>
        <p:spPr>
          <a:xfrm>
            <a:off x="281486" y="1449250"/>
            <a:ext cx="6326502" cy="2775419"/>
          </a:xfrm>
          <a:prstGeom prst="rect">
            <a:avLst/>
          </a:prstGeom>
        </p:spPr>
      </p:pic>
    </p:spTree>
    <p:extLst>
      <p:ext uri="{BB962C8B-B14F-4D97-AF65-F5344CB8AC3E}">
        <p14:creationId xmlns:p14="http://schemas.microsoft.com/office/powerpoint/2010/main" val="289670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C8712D"/>
                </a:solidFill>
              </a:rPr>
              <a:t>Focus On The Long Term</a:t>
            </a:r>
          </a:p>
        </p:txBody>
      </p:sp>
      <p:sp>
        <p:nvSpPr>
          <p:cNvPr id="3" name="Slide Number Placeholder 2"/>
          <p:cNvSpPr>
            <a:spLocks noGrp="1"/>
          </p:cNvSpPr>
          <p:nvPr>
            <p:ph type="sldNum" sz="quarter" idx="4"/>
          </p:nvPr>
        </p:nvSpPr>
        <p:spPr/>
        <p:txBody>
          <a:bodyPr/>
          <a:lstStyle/>
          <a:p>
            <a:fld id="{F8E24598-D429-A34B-B4A6-5808099B37D3}" type="slidenum">
              <a:rPr lang="en-US" smtClean="0"/>
              <a:pPr/>
              <a:t>9</a:t>
            </a:fld>
            <a:endParaRPr lang="en-US" dirty="0"/>
          </a:p>
        </p:txBody>
      </p:sp>
      <p:pic>
        <p:nvPicPr>
          <p:cNvPr id="4" name="Picture 3"/>
          <p:cNvPicPr>
            <a:picLocks noChangeAspect="1"/>
          </p:cNvPicPr>
          <p:nvPr/>
        </p:nvPicPr>
        <p:blipFill>
          <a:blip r:embed="rId2"/>
          <a:stretch>
            <a:fillRect/>
          </a:stretch>
        </p:blipFill>
        <p:spPr>
          <a:xfrm>
            <a:off x="842664" y="1028700"/>
            <a:ext cx="5298550" cy="3500584"/>
          </a:xfrm>
          <a:prstGeom prst="rect">
            <a:avLst/>
          </a:prstGeom>
        </p:spPr>
      </p:pic>
    </p:spTree>
    <p:extLst>
      <p:ext uri="{BB962C8B-B14F-4D97-AF65-F5344CB8AC3E}">
        <p14:creationId xmlns:p14="http://schemas.microsoft.com/office/powerpoint/2010/main" val="2539272118"/>
      </p:ext>
    </p:extLst>
  </p:cSld>
  <p:clrMapOvr>
    <a:masterClrMapping/>
  </p:clrMapOvr>
</p:sld>
</file>

<file path=ppt/theme/theme1.xml><?xml version="1.0" encoding="utf-8"?>
<a:theme xmlns:a="http://schemas.openxmlformats.org/drawingml/2006/main" name="1-CLA-PowerPoint HD">
  <a:themeElements>
    <a:clrScheme name="CLA Colors">
      <a:dk1>
        <a:srgbClr val="414142"/>
      </a:dk1>
      <a:lt1>
        <a:srgbClr val="FFFFFF"/>
      </a:lt1>
      <a:dk2>
        <a:srgbClr val="414142"/>
      </a:dk2>
      <a:lt2>
        <a:srgbClr val="DAD8D7"/>
      </a:lt2>
      <a:accent1>
        <a:srgbClr val="1F80BC"/>
      </a:accent1>
      <a:accent2>
        <a:srgbClr val="C8712D"/>
      </a:accent2>
      <a:accent3>
        <a:srgbClr val="819F3D"/>
      </a:accent3>
      <a:accent4>
        <a:srgbClr val="59365C"/>
      </a:accent4>
      <a:accent5>
        <a:srgbClr val="FFC91D"/>
      </a:accent5>
      <a:accent6>
        <a:srgbClr val="DAD8D7"/>
      </a:accent6>
      <a:hlink>
        <a:srgbClr val="57A0CC"/>
      </a:hlink>
      <a:folHlink>
        <a:srgbClr val="593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CLA-PowerPoint.potx" id="{D4DA45DF-947B-4BBB-8CAE-4CACD30B480A}" vid="{04F4F3AD-1EF0-4E98-AC8C-EE39A2D3D4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D7F837CEF96C4D91D95B667B95939C" ma:contentTypeVersion="13" ma:contentTypeDescription="Create a new document." ma:contentTypeScope="" ma:versionID="7071a2a76fa18c330fc65312415e91f9">
  <xsd:schema xmlns:xsd="http://www.w3.org/2001/XMLSchema" xmlns:xs="http://www.w3.org/2001/XMLSchema" xmlns:p="http://schemas.microsoft.com/office/2006/metadata/properties" xmlns:ns3="cb4d30aa-e99f-48c4-b39d-3c7cda0df210" xmlns:ns4="4592e5a4-609e-4d9e-a467-5e11cb3e9bc7" targetNamespace="http://schemas.microsoft.com/office/2006/metadata/properties" ma:root="true" ma:fieldsID="0e63d1d726217c15cea63b2022c8d44f" ns3:_="" ns4:_="">
    <xsd:import namespace="cb4d30aa-e99f-48c4-b39d-3c7cda0df210"/>
    <xsd:import namespace="4592e5a4-609e-4d9e-a467-5e11cb3e9bc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4d30aa-e99f-48c4-b39d-3c7cda0df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92e5a4-609e-4d9e-a467-5e11cb3e9b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1CFDA0-46D3-4928-9552-A7ED77EFB287}">
  <ds:schemaRefs>
    <ds:schemaRef ds:uri="cb4d30aa-e99f-48c4-b39d-3c7cda0df21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4592e5a4-609e-4d9e-a467-5e11cb3e9bc7"/>
    <ds:schemaRef ds:uri="http://www.w3.org/XML/1998/namespace"/>
    <ds:schemaRef ds:uri="http://purl.org/dc/dcmitype/"/>
  </ds:schemaRefs>
</ds:datastoreItem>
</file>

<file path=customXml/itemProps2.xml><?xml version="1.0" encoding="utf-8"?>
<ds:datastoreItem xmlns:ds="http://schemas.openxmlformats.org/officeDocument/2006/customXml" ds:itemID="{A4FDA013-AC15-455D-9AE9-6C9313AC5D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4d30aa-e99f-48c4-b39d-3c7cda0df210"/>
    <ds:schemaRef ds:uri="4592e5a4-609e-4d9e-a467-5e11cb3e9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FD258B-B169-41BE-BA7A-7292AE8CA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85</TotalTime>
  <Words>850</Words>
  <Application>Microsoft Office PowerPoint</Application>
  <PresentationFormat>Custom</PresentationFormat>
  <Paragraphs>116</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Avenir LT 55 Roman</vt:lpstr>
      <vt:lpstr>Avenir LT 65 Medium</vt:lpstr>
      <vt:lpstr>Avenir LT Com 55 Roman</vt:lpstr>
      <vt:lpstr>Calibri</vt:lpstr>
      <vt:lpstr>Roboto</vt:lpstr>
      <vt:lpstr>1-CLA-PowerPoint HD</vt:lpstr>
      <vt:lpstr>CSS Retirement Savings Plan</vt:lpstr>
      <vt:lpstr>A New Retirement Plan </vt:lpstr>
      <vt:lpstr>PowerPoint Presentation</vt:lpstr>
      <vt:lpstr>Plan Highlights </vt:lpstr>
      <vt:lpstr>Next Steps</vt:lpstr>
      <vt:lpstr>Why Save NOW?</vt:lpstr>
      <vt:lpstr>Spending Versus Saving</vt:lpstr>
      <vt:lpstr>Rule of Thumb</vt:lpstr>
      <vt:lpstr>Focus On The Long Term</vt:lpstr>
      <vt:lpstr>Manage Your Emotions</vt:lpstr>
      <vt:lpstr>Investing and Emotions</vt:lpstr>
      <vt:lpstr>Ranges of Returns Over Time</vt:lpstr>
      <vt:lpstr>Online Enrollment Process</vt:lpstr>
      <vt:lpstr>Online Financial Wellness Tools</vt:lpstr>
      <vt:lpstr>PowerPoint Presentation</vt:lpstr>
      <vt:lpstr>Disclosures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CSS Retirement Savings Plan</dc:title>
  <dc:creator>Melissa Kreps</dc:creator>
  <cp:lastModifiedBy>Melissa Kreps</cp:lastModifiedBy>
  <cp:revision>4</cp:revision>
  <dcterms:modified xsi:type="dcterms:W3CDTF">2019-12-17T16:21:47Z</dcterms:modified>
</cp:coreProperties>
</file>